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332" r:id="rId3"/>
    <p:sldId id="333" r:id="rId4"/>
    <p:sldId id="336" r:id="rId5"/>
    <p:sldId id="363" r:id="rId6"/>
    <p:sldId id="385" r:id="rId7"/>
    <p:sldId id="337" r:id="rId8"/>
    <p:sldId id="338" r:id="rId9"/>
    <p:sldId id="339" r:id="rId10"/>
    <p:sldId id="340" r:id="rId11"/>
    <p:sldId id="341" r:id="rId12"/>
    <p:sldId id="342" r:id="rId13"/>
    <p:sldId id="343" r:id="rId14"/>
    <p:sldId id="344" r:id="rId15"/>
    <p:sldId id="345" r:id="rId16"/>
    <p:sldId id="347" r:id="rId17"/>
    <p:sldId id="346" r:id="rId18"/>
    <p:sldId id="348" r:id="rId19"/>
    <p:sldId id="364" r:id="rId20"/>
    <p:sldId id="371" r:id="rId21"/>
    <p:sldId id="372" r:id="rId22"/>
    <p:sldId id="367" r:id="rId23"/>
    <p:sldId id="368" r:id="rId24"/>
    <p:sldId id="369" r:id="rId25"/>
    <p:sldId id="370" r:id="rId26"/>
    <p:sldId id="373" r:id="rId27"/>
    <p:sldId id="386" r:id="rId28"/>
    <p:sldId id="354" r:id="rId29"/>
    <p:sldId id="361" r:id="rId30"/>
    <p:sldId id="362" r:id="rId31"/>
    <p:sldId id="374" r:id="rId32"/>
    <p:sldId id="375" r:id="rId33"/>
    <p:sldId id="376" r:id="rId34"/>
    <p:sldId id="377" r:id="rId35"/>
    <p:sldId id="378" r:id="rId36"/>
    <p:sldId id="379" r:id="rId37"/>
    <p:sldId id="380" r:id="rId38"/>
    <p:sldId id="381" r:id="rId39"/>
    <p:sldId id="382" r:id="rId40"/>
    <p:sldId id="383" r:id="rId41"/>
    <p:sldId id="384" r:id="rId42"/>
    <p:sldId id="356" r:id="rId43"/>
    <p:sldId id="357" r:id="rId44"/>
    <p:sldId id="358" r:id="rId45"/>
    <p:sldId id="387" r:id="rId46"/>
    <p:sldId id="388" r:id="rId47"/>
    <p:sldId id="389" r:id="rId48"/>
    <p:sldId id="390" r:id="rId49"/>
    <p:sldId id="391" r:id="rId50"/>
    <p:sldId id="360" r:id="rId51"/>
    <p:sldId id="359"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40"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D709D7-B486-424F-B901-C79309072ABC}" type="datetimeFigureOut">
              <a:rPr lang="zh-CN" altLang="en-US" smtClean="0"/>
              <a:t>2018/11/12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1136BF-5B62-440D-A77A-8F82D67F9EE6}" type="slidenum">
              <a:rPr lang="zh-CN" altLang="en-US" smtClean="0"/>
              <a:t>‹#›</a:t>
            </a:fld>
            <a:endParaRPr lang="zh-CN" altLang="en-US"/>
          </a:p>
        </p:txBody>
      </p:sp>
    </p:spTree>
    <p:extLst>
      <p:ext uri="{BB962C8B-B14F-4D97-AF65-F5344CB8AC3E}">
        <p14:creationId xmlns:p14="http://schemas.microsoft.com/office/powerpoint/2010/main" val="299259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2755E8A-1D5A-45A8-8246-D366BDD84DA5}" type="slidenum">
              <a:rPr lang="en-US" altLang="zh-CN" smtClean="0"/>
              <a:pPr/>
              <a:t>3</a:t>
            </a:fld>
            <a:endParaRPr lang="en-US" altLang="zh-CN"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F0BFABA-C008-46CD-8A9A-52A42F851351}" type="slidenum">
              <a:rPr lang="en-US" altLang="zh-CN" smtClean="0"/>
              <a:pPr/>
              <a:t>17</a:t>
            </a:fld>
            <a:endParaRPr lang="en-US" altLang="zh-CN"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3A3110E-D0BD-4989-9340-DDABFC10B308}" type="slidenum">
              <a:rPr lang="en-US" altLang="zh-CN" smtClean="0"/>
              <a:pPr/>
              <a:t>20</a:t>
            </a:fld>
            <a:endParaRPr lang="en-US" altLang="zh-CN"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8115875-207F-4A64-986F-92B4DC4D4A80}" type="slidenum">
              <a:rPr lang="en-US" altLang="zh-CN" smtClean="0"/>
              <a:pPr/>
              <a:t>21</a:t>
            </a:fld>
            <a:endParaRPr lang="en-US" altLang="zh-CN"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385B115-348A-40DB-BC62-D52325C9FC12}" type="slidenum">
              <a:rPr lang="en-US" altLang="zh-CN" smtClean="0"/>
              <a:pPr/>
              <a:t>24</a:t>
            </a:fld>
            <a:endParaRPr lang="en-US" altLang="zh-CN"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D583BF3-2043-4D3B-B22F-53627F5929B9}" type="slidenum">
              <a:rPr lang="en-US" altLang="zh-CN" smtClean="0"/>
              <a:pPr/>
              <a:t>25</a:t>
            </a:fld>
            <a:endParaRPr lang="en-US" altLang="zh-CN"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4EF877-6B6B-42FB-A198-C540400980F2}" type="slidenum">
              <a:rPr lang="en-US" altLang="zh-CN" smtClean="0"/>
              <a:pPr/>
              <a:t>42</a:t>
            </a:fld>
            <a:endParaRPr lang="en-US" altLang="zh-CN"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2E0670-8D74-4CD0-BB4E-8191BC32287C}" type="slidenum">
              <a:rPr lang="en-US" altLang="zh-CN" smtClean="0"/>
              <a:pPr/>
              <a:t>43</a:t>
            </a:fld>
            <a:endParaRPr lang="en-US" altLang="zh-CN"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9FCC8AB-A1D1-4FA5-A0C2-0F6C54F93D8B}" type="slidenum">
              <a:rPr lang="en-US" altLang="zh-CN" smtClean="0"/>
              <a:pPr/>
              <a:t>7</a:t>
            </a:fld>
            <a:endParaRPr lang="en-US" altLang="zh-CN"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420667C-9D05-469E-B331-831710D3369D}" type="slidenum">
              <a:rPr lang="en-US" altLang="zh-CN" smtClean="0"/>
              <a:pPr/>
              <a:t>10</a:t>
            </a:fld>
            <a:endParaRPr lang="en-US" altLang="zh-CN"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BB0B978-44E8-45A2-A4F0-29E2F69F270A}" type="slidenum">
              <a:rPr lang="en-US" altLang="zh-CN" smtClean="0"/>
              <a:pPr/>
              <a:t>11</a:t>
            </a:fld>
            <a:endParaRPr lang="en-US" altLang="zh-CN"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F761593-325F-4094-A18A-AB3FE4BEBE06}" type="slidenum">
              <a:rPr lang="en-US" altLang="zh-CN" smtClean="0"/>
              <a:pPr/>
              <a:t>12</a:t>
            </a:fld>
            <a:endParaRPr lang="en-US" altLang="zh-CN"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146D30F-08B9-482B-9D9B-23568030B4D9}" type="slidenum">
              <a:rPr lang="en-US" altLang="zh-CN" smtClean="0"/>
              <a:pPr/>
              <a:t>13</a:t>
            </a:fld>
            <a:endParaRPr lang="en-US" altLang="zh-CN"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D7A3844-CF78-410D-ABA9-07C47D4DA732}" type="slidenum">
              <a:rPr lang="en-US" altLang="zh-CN" smtClean="0"/>
              <a:pPr/>
              <a:t>14</a:t>
            </a:fld>
            <a:endParaRPr lang="en-US" altLang="zh-CN"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A1EF2A1-728B-4D95-B818-5247731B7DA7}" type="slidenum">
              <a:rPr lang="en-US" altLang="zh-CN" smtClean="0"/>
              <a:pPr/>
              <a:t>15</a:t>
            </a:fld>
            <a:endParaRPr lang="en-US" altLang="zh-CN"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55D6D30-0509-468E-ADC7-F126D68E70FF}" type="slidenum">
              <a:rPr lang="en-US" altLang="zh-CN" smtClean="0"/>
              <a:pPr/>
              <a:t>16</a:t>
            </a:fld>
            <a:endParaRPr lang="en-US" altLang="zh-CN"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530820CF-B880-4189-942D-D702A7CBA730}" type="datetimeFigureOut">
              <a:rPr lang="zh-CN" altLang="en-US" smtClean="0"/>
              <a:pPr/>
              <a:t>2018/11/12</a:t>
            </a:fld>
            <a:endParaRPr lang="zh-CN" altLang="en-US"/>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zh-CN" altLang="en-US"/>
          </a:p>
        </p:txBody>
      </p:sp>
      <p:sp>
        <p:nvSpPr>
          <p:cNvPr id="29"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530820CF-B880-4189-942D-D702A7CBA730}" type="datetimeFigureOut">
              <a:rPr lang="zh-CN" altLang="en-US" smtClean="0"/>
              <a:pPr/>
              <a:t>2018/11/12</a:t>
            </a:fld>
            <a:endParaRPr lang="zh-CN" altLang="en-US"/>
          </a:p>
        </p:txBody>
      </p:sp>
      <p:sp>
        <p:nvSpPr>
          <p:cNvPr id="5" name="页脚占位符 4"/>
          <p:cNvSpPr>
            <a:spLocks noGrp="1"/>
          </p:cNvSpPr>
          <p:nvPr>
            <p:ph type="ftr" sz="quarter" idx="11"/>
          </p:nvPr>
        </p:nvSpPr>
        <p:spPr>
          <a:xfrm>
            <a:off x="457201" y="6248207"/>
            <a:ext cx="5573483" cy="365125"/>
          </a:xfrm>
        </p:spPr>
        <p:txBody>
          <a:bodyPr/>
          <a:lstStyle/>
          <a:p>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灯片编号占位符 5"/>
          <p:cNvSpPr>
            <a:spLocks noGrp="1"/>
          </p:cNvSpPr>
          <p:nvPr>
            <p:ph type="sldNum" sz="quarter" idx="12"/>
          </p:nvPr>
        </p:nvSpPr>
        <p:spPr>
          <a:xfrm rot="5400000">
            <a:off x="5989638" y="144462"/>
            <a:ext cx="533400" cy="244476"/>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530820CF-B880-4189-942D-D702A7CBA730}" type="datetimeFigureOut">
              <a:rPr lang="zh-CN" altLang="en-US" smtClean="0"/>
              <a:pPr/>
              <a:t>2018/11/12</a:t>
            </a:fld>
            <a:endParaRPr lang="zh-CN" alt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C913308-F349-4B6D-A68A-DD1791B4A57B}" type="slidenum">
              <a:rPr lang="zh-CN" altLang="en-US" smtClean="0"/>
              <a:pPr/>
              <a:t>‹#›</a:t>
            </a:fld>
            <a:endParaRPr lang="zh-CN" altLang="en-US"/>
          </a:p>
        </p:txBody>
      </p:sp>
      <p:sp>
        <p:nvSpPr>
          <p:cNvPr id="14" name="页脚占位符 13"/>
          <p:cNvSpPr>
            <a:spLocks noGrp="1"/>
          </p:cNvSpPr>
          <p:nvPr>
            <p:ph type="ftr" sz="quarter" idx="12"/>
          </p:nvPr>
        </p:nvSpPr>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fld id="{530820CF-B880-4189-942D-D702A7CBA730}" type="datetimeFigureOut">
              <a:rPr lang="zh-CN" altLang="en-US" smtClean="0"/>
              <a:pPr/>
              <a:t>2018/11/12</a:t>
            </a:fld>
            <a:endParaRPr lang="zh-CN" altLang="en-US"/>
          </a:p>
        </p:txBody>
      </p:sp>
      <p:sp>
        <p:nvSpPr>
          <p:cNvPr id="10" name="灯片编号占位符 9"/>
          <p:cNvSpPr>
            <a:spLocks noGrp="1"/>
          </p:cNvSpPr>
          <p:nvPr>
            <p:ph type="sldNum" sz="quarter" idx="16"/>
          </p:nvPr>
        </p:nvSpPr>
        <p:spPr/>
        <p:txBody>
          <a:bodyPr rtlCol="0"/>
          <a:lstStyle/>
          <a:p>
            <a:fld id="{0C913308-F349-4B6D-A68A-DD1791B4A57B}" type="slidenum">
              <a:rPr lang="zh-CN" altLang="en-US" smtClean="0"/>
              <a:pPr/>
              <a:t>‹#›</a:t>
            </a:fld>
            <a:endParaRPr lang="zh-CN" altLang="en-US"/>
          </a:p>
        </p:txBody>
      </p:sp>
      <p:sp>
        <p:nvSpPr>
          <p:cNvPr id="12" name="页脚占位符 11"/>
          <p:cNvSpPr>
            <a:spLocks noGrp="1"/>
          </p:cNvSpPr>
          <p:nvPr>
            <p:ph type="ftr" sz="quarter" idx="17"/>
          </p:nvPr>
        </p:nvSpPr>
        <p:spPr/>
        <p:txBody>
          <a:bodyPr rtlCol="0"/>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fld id="{530820CF-B880-4189-942D-D702A7CBA730}" type="datetimeFigureOut">
              <a:rPr lang="zh-CN" altLang="en-US" smtClean="0"/>
              <a:pPr/>
              <a:t>2018/11/12</a:t>
            </a:fld>
            <a:endParaRPr lang="zh-CN" altLang="en-US"/>
          </a:p>
        </p:txBody>
      </p:sp>
      <p:sp>
        <p:nvSpPr>
          <p:cNvPr id="12" name="灯片编号占位符 11"/>
          <p:cNvSpPr>
            <a:spLocks noGrp="1"/>
          </p:cNvSpPr>
          <p:nvPr>
            <p:ph type="sldNum" sz="quarter" idx="16"/>
          </p:nvPr>
        </p:nvSpPr>
        <p:spPr/>
        <p:txBody>
          <a:bodyPr rtlCol="0"/>
          <a:lstStyle/>
          <a:p>
            <a:fld id="{0C913308-F349-4B6D-A68A-DD1791B4A57B}" type="slidenum">
              <a:rPr lang="zh-CN" altLang="en-US" smtClean="0"/>
              <a:pPr/>
              <a:t>‹#›</a:t>
            </a:fld>
            <a:endParaRPr lang="zh-CN" altLang="en-US"/>
          </a:p>
        </p:txBody>
      </p:sp>
      <p:sp>
        <p:nvSpPr>
          <p:cNvPr id="14" name="页脚占位符 13"/>
          <p:cNvSpPr>
            <a:spLocks noGrp="1"/>
          </p:cNvSpPr>
          <p:nvPr>
            <p:ph type="ftr" sz="quarter" idx="17"/>
          </p:nvPr>
        </p:nvSpPr>
        <p:spPr/>
        <p:txBody>
          <a:bodyPr rtlCol="0"/>
          <a:lstStyle/>
          <a:p>
            <a:endParaRPr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pPr/>
              <a:t>‹#›</a:t>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p:spPr>
        <p:txBody>
          <a:bodyPr rtlCol="0"/>
          <a:lstStyle/>
          <a:p>
            <a:fld id="{530820CF-B880-4189-942D-D702A7CBA730}" type="datetimeFigureOut">
              <a:rPr lang="zh-CN" altLang="en-US" smtClean="0"/>
              <a:pPr/>
              <a:t>2018/11/12</a:t>
            </a:fld>
            <a:endParaRPr lang="zh-CN" alt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0C913308-F349-4B6D-A68A-DD1791B4A57B}" type="slidenum">
              <a:rPr lang="zh-CN" altLang="en-US" smtClean="0"/>
              <a:pPr/>
              <a:t>‹#›</a:t>
            </a:fld>
            <a:endParaRPr lang="zh-CN" altLang="en-US"/>
          </a:p>
        </p:txBody>
      </p:sp>
      <p:sp>
        <p:nvSpPr>
          <p:cNvPr id="14" name="页脚占位符 13"/>
          <p:cNvSpPr>
            <a:spLocks noGrp="1"/>
          </p:cNvSpPr>
          <p:nvPr>
            <p:ph type="ftr" sz="quarter" idx="12"/>
          </p:nvPr>
        </p:nvSpPr>
        <p:spPr>
          <a:xfrm>
            <a:off x="1600200" y="6248206"/>
            <a:ext cx="4572000" cy="365125"/>
          </a:xfrm>
        </p:spPr>
        <p:txBody>
          <a:bodyPr rtlCol="0"/>
          <a:lstStyle/>
          <a:p>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530820CF-B880-4189-942D-D702A7CBA730}" type="datetimeFigureOut">
              <a:rPr lang="zh-CN" altLang="en-US" smtClean="0"/>
              <a:pPr/>
              <a:t>2018/11/12</a:t>
            </a:fld>
            <a:endParaRPr lang="zh-CN" alt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CN"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pc1280.com/photography/2001/page/page5.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xn--4p3ak0d.cn/article/23/19241.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mtClean="0"/>
              <a:t>OOSA&amp;D(2018)</a:t>
            </a:r>
            <a:endParaRPr lang="zh-CN" altLang="en-US" dirty="0"/>
          </a:p>
        </p:txBody>
      </p:sp>
      <p:sp>
        <p:nvSpPr>
          <p:cNvPr id="3" name="副标题 2"/>
          <p:cNvSpPr>
            <a:spLocks noGrp="1"/>
          </p:cNvSpPr>
          <p:nvPr>
            <p:ph type="subTitle" idx="1"/>
          </p:nvPr>
        </p:nvSpPr>
        <p:spPr/>
        <p:txBody>
          <a:bodyPr>
            <a:normAutofit/>
          </a:bodyPr>
          <a:lstStyle/>
          <a:p>
            <a:r>
              <a:rPr lang="en-US" altLang="zh-CN" dirty="0"/>
              <a:t>Baking with OO goodness:  the Factory Pattern </a:t>
            </a:r>
            <a:endParaRPr lang="zh-CN" altLang="en-US" dirty="0"/>
          </a:p>
        </p:txBody>
      </p:sp>
      <p:pic>
        <p:nvPicPr>
          <p:cNvPr id="13314" name="Picture 2" descr="http://img0w.pconline.com.cn/pconline/1111/01/spcgroup/width_640,qua_30/2572618_imagesCAW0THLT.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778653" y="214290"/>
            <a:ext cx="2222503" cy="500067"/>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eaLnBrk="1" hangingPunct="1"/>
            <a:r>
              <a:rPr lang="en-US" altLang="zh-CN" smtClean="0">
                <a:ea typeface="宋体" charset="-122"/>
              </a:rPr>
              <a:t>Another example in similar vein</a:t>
            </a:r>
          </a:p>
        </p:txBody>
      </p:sp>
      <p:sp>
        <p:nvSpPr>
          <p:cNvPr id="13315" name="Rectangle 4"/>
          <p:cNvSpPr>
            <a:spLocks noChangeArrowheads="1"/>
          </p:cNvSpPr>
          <p:nvPr/>
        </p:nvSpPr>
        <p:spPr bwMode="auto">
          <a:xfrm>
            <a:off x="762000" y="1828800"/>
            <a:ext cx="6934200" cy="434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Pizza orderPizza(String type){</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if (type.equals(“cheese”)) {</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	pizza = new CheesePizza();</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 else if type.equals(“greek”)) {</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pizza = new GreekPizza();</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 else if type.equals(“pepperoni”)) {</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pizza = new PepperoniPizza();</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 </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	pizza.prepare();</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	pizza.bake();</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	pizza.cut();</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	pizza.box()</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a:t>
            </a:r>
          </a:p>
        </p:txBody>
      </p:sp>
    </p:spTree>
    <p:extLst>
      <p:ext uri="{BB962C8B-B14F-4D97-AF65-F5344CB8AC3E}">
        <p14:creationId xmlns:p14="http://schemas.microsoft.com/office/powerpoint/2010/main" val="2152790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7504" y="228600"/>
            <a:ext cx="8639872" cy="990600"/>
          </a:xfrm>
        </p:spPr>
        <p:txBody>
          <a:bodyPr>
            <a:normAutofit/>
          </a:bodyPr>
          <a:lstStyle/>
          <a:p>
            <a:pPr eaLnBrk="1" hangingPunct="1"/>
            <a:r>
              <a:rPr lang="en-US" altLang="zh-CN" dirty="0" smtClean="0">
                <a:ea typeface="宋体" charset="-122"/>
              </a:rPr>
              <a:t>Identifying the aspects that vary</a:t>
            </a:r>
          </a:p>
        </p:txBody>
      </p:sp>
      <p:sp>
        <p:nvSpPr>
          <p:cNvPr id="14339" name="Rectangle 3"/>
          <p:cNvSpPr>
            <a:spLocks noGrp="1" noChangeArrowheads="1"/>
          </p:cNvSpPr>
          <p:nvPr>
            <p:ph type="body" idx="1"/>
          </p:nvPr>
        </p:nvSpPr>
        <p:spPr/>
        <p:txBody>
          <a:bodyPr/>
          <a:lstStyle/>
          <a:p>
            <a:pPr eaLnBrk="1" hangingPunct="1"/>
            <a:r>
              <a:rPr lang="en-US" altLang="zh-CN" smtClean="0">
                <a:ea typeface="宋体" charset="-122"/>
              </a:rPr>
              <a:t>If the pizza shop decides to change the types of pizza it offers, the orderPizza method has to be changed.</a:t>
            </a:r>
          </a:p>
        </p:txBody>
      </p:sp>
    </p:spTree>
    <p:extLst>
      <p:ext uri="{BB962C8B-B14F-4D97-AF65-F5344CB8AC3E}">
        <p14:creationId xmlns:p14="http://schemas.microsoft.com/office/powerpoint/2010/main" val="22919950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eaLnBrk="1" hangingPunct="1"/>
            <a:r>
              <a:rPr lang="en-US" altLang="zh-CN" smtClean="0">
                <a:ea typeface="宋体" charset="-122"/>
              </a:rPr>
              <a:t>Another example in similar vein</a:t>
            </a:r>
          </a:p>
        </p:txBody>
      </p:sp>
      <p:sp>
        <p:nvSpPr>
          <p:cNvPr id="15363" name="Rectangle 3"/>
          <p:cNvSpPr>
            <a:spLocks noChangeArrowheads="1"/>
          </p:cNvSpPr>
          <p:nvPr/>
        </p:nvSpPr>
        <p:spPr bwMode="auto">
          <a:xfrm>
            <a:off x="762000" y="1752600"/>
            <a:ext cx="6934200" cy="441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Pizza orderPizza(String type){</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if (type.equals(“cheese”)) {</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	pizza = new CheesePizza();</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 else if type.equals(“greek”)) {</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pizza = new GreekPizza();</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 else if type.equals(“pepperoni”)) {</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pizza = new PepperoniPizza();</a:t>
            </a:r>
          </a:p>
          <a:p>
            <a:pPr marL="742950" lvl="1" indent="-285750" eaLnBrk="1" hangingPunct="1">
              <a:lnSpc>
                <a:spcPct val="90000"/>
              </a:lnSpc>
              <a:spcBef>
                <a:spcPct val="20000"/>
              </a:spcBef>
              <a:buClr>
                <a:schemeClr val="accent1"/>
              </a:buClr>
              <a:buSzPct val="150000"/>
            </a:pPr>
            <a:r>
              <a:rPr lang="en-US" altLang="zh-CN" sz="2000">
                <a:latin typeface="Courier New" pitchFamily="49" charset="0"/>
                <a:ea typeface="宋体" charset="-122"/>
              </a:rPr>
              <a:t>} </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	pizza.prepare();</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	pizza.bake();</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	pizza.cut();</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	pizza.box()</a:t>
            </a:r>
          </a:p>
          <a:p>
            <a:pPr marL="342900" indent="-342900" eaLnBrk="1" hangingPunct="1">
              <a:lnSpc>
                <a:spcPct val="90000"/>
              </a:lnSpc>
              <a:spcBef>
                <a:spcPct val="20000"/>
              </a:spcBef>
              <a:buClr>
                <a:schemeClr val="bg2"/>
              </a:buClr>
              <a:buSzPct val="70000"/>
              <a:buFont typeface="Wingdings" pitchFamily="2" charset="2"/>
              <a:buNone/>
            </a:pPr>
            <a:r>
              <a:rPr lang="en-US" altLang="zh-CN" sz="2000">
                <a:latin typeface="Courier New" pitchFamily="49" charset="0"/>
                <a:ea typeface="宋体" charset="-122"/>
              </a:rPr>
              <a:t>}</a:t>
            </a:r>
          </a:p>
        </p:txBody>
      </p:sp>
      <p:sp>
        <p:nvSpPr>
          <p:cNvPr id="15364" name="AutoShape 4"/>
          <p:cNvSpPr>
            <a:spLocks/>
          </p:cNvSpPr>
          <p:nvPr/>
        </p:nvSpPr>
        <p:spPr bwMode="auto">
          <a:xfrm>
            <a:off x="6553200" y="2209800"/>
            <a:ext cx="1066800" cy="2057400"/>
          </a:xfrm>
          <a:prstGeom prst="rightBrace">
            <a:avLst>
              <a:gd name="adj1" fmla="val 160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ea typeface="宋体" charset="-122"/>
            </a:endParaRPr>
          </a:p>
        </p:txBody>
      </p:sp>
      <p:sp>
        <p:nvSpPr>
          <p:cNvPr id="15365" name="AutoShape 5"/>
          <p:cNvSpPr>
            <a:spLocks/>
          </p:cNvSpPr>
          <p:nvPr/>
        </p:nvSpPr>
        <p:spPr bwMode="auto">
          <a:xfrm>
            <a:off x="3962400" y="4419600"/>
            <a:ext cx="1066800" cy="1676400"/>
          </a:xfrm>
          <a:prstGeom prst="rightBrace">
            <a:avLst>
              <a:gd name="adj1" fmla="val 1309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ea typeface="宋体" charset="-122"/>
            </a:endParaRPr>
          </a:p>
        </p:txBody>
      </p:sp>
      <p:sp>
        <p:nvSpPr>
          <p:cNvPr id="15366" name="Text Box 6"/>
          <p:cNvSpPr txBox="1">
            <a:spLocks noChangeArrowheads="1"/>
          </p:cNvSpPr>
          <p:nvPr/>
        </p:nvSpPr>
        <p:spPr bwMode="auto">
          <a:xfrm>
            <a:off x="7696200" y="2667000"/>
            <a:ext cx="1066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2400" b="1">
                <a:latin typeface="Bradley Hand ITC" pitchFamily="66" charset="0"/>
                <a:ea typeface="宋体" charset="-122"/>
              </a:rPr>
              <a:t>Part that varies.</a:t>
            </a:r>
          </a:p>
        </p:txBody>
      </p:sp>
      <p:sp>
        <p:nvSpPr>
          <p:cNvPr id="15367" name="Text Box 7"/>
          <p:cNvSpPr txBox="1">
            <a:spLocks noChangeArrowheads="1"/>
          </p:cNvSpPr>
          <p:nvPr/>
        </p:nvSpPr>
        <p:spPr bwMode="auto">
          <a:xfrm>
            <a:off x="5334000" y="4572000"/>
            <a:ext cx="1524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2400" b="1">
                <a:latin typeface="Bradley Hand ITC" pitchFamily="66" charset="0"/>
                <a:ea typeface="宋体" charset="-122"/>
              </a:rPr>
              <a:t>Part that remains constant</a:t>
            </a:r>
          </a:p>
        </p:txBody>
      </p:sp>
    </p:spTree>
    <p:extLst>
      <p:ext uri="{BB962C8B-B14F-4D97-AF65-F5344CB8AC3E}">
        <p14:creationId xmlns:p14="http://schemas.microsoft.com/office/powerpoint/2010/main" val="1093645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0" y="228600"/>
            <a:ext cx="8763000" cy="990600"/>
          </a:xfrm>
        </p:spPr>
        <p:txBody>
          <a:bodyPr>
            <a:normAutofit/>
          </a:bodyPr>
          <a:lstStyle/>
          <a:p>
            <a:pPr eaLnBrk="1" hangingPunct="1"/>
            <a:r>
              <a:rPr lang="en-US" altLang="zh-CN" dirty="0" smtClean="0">
                <a:ea typeface="宋体" charset="-122"/>
              </a:rPr>
              <a:t>Encapsulating object creation</a:t>
            </a:r>
          </a:p>
        </p:txBody>
      </p:sp>
      <p:sp>
        <p:nvSpPr>
          <p:cNvPr id="16387" name="Rectangle 5"/>
          <p:cNvSpPr>
            <a:spLocks noChangeArrowheads="1"/>
          </p:cNvSpPr>
          <p:nvPr/>
        </p:nvSpPr>
        <p:spPr bwMode="auto">
          <a:xfrm>
            <a:off x="914400" y="2286000"/>
            <a:ext cx="6629400" cy="2514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42950" lvl="1" indent="-285750" eaLnBrk="1" hangingPunct="1">
              <a:lnSpc>
                <a:spcPct val="90000"/>
              </a:lnSpc>
              <a:spcBef>
                <a:spcPct val="20000"/>
              </a:spcBef>
              <a:buClr>
                <a:schemeClr val="accent1"/>
              </a:buClr>
              <a:buSzPct val="150000"/>
            </a:pPr>
            <a:r>
              <a:rPr lang="en-US" altLang="zh-CN" sz="2000" dirty="0">
                <a:latin typeface="Courier New" pitchFamily="49" charset="0"/>
                <a:ea typeface="宋体" charset="-122"/>
              </a:rPr>
              <a:t>if (</a:t>
            </a:r>
            <a:r>
              <a:rPr lang="en-US" altLang="zh-CN" sz="2000" dirty="0" err="1">
                <a:latin typeface="Courier New" pitchFamily="49" charset="0"/>
                <a:ea typeface="宋体" charset="-122"/>
              </a:rPr>
              <a:t>type.equals</a:t>
            </a:r>
            <a:r>
              <a:rPr lang="en-US" altLang="zh-CN" sz="2000" dirty="0">
                <a:latin typeface="Courier New" pitchFamily="49" charset="0"/>
                <a:ea typeface="宋体" charset="-122"/>
              </a:rPr>
              <a:t>(“cheese”)) {</a:t>
            </a:r>
          </a:p>
          <a:p>
            <a:pPr marL="742950" lvl="1" indent="-285750" eaLnBrk="1" hangingPunct="1">
              <a:lnSpc>
                <a:spcPct val="90000"/>
              </a:lnSpc>
              <a:spcBef>
                <a:spcPct val="20000"/>
              </a:spcBef>
              <a:buClr>
                <a:schemeClr val="accent1"/>
              </a:buClr>
              <a:buSzPct val="150000"/>
            </a:pPr>
            <a:r>
              <a:rPr lang="en-US" altLang="zh-CN" sz="2000" dirty="0">
                <a:latin typeface="Courier New" pitchFamily="49" charset="0"/>
                <a:ea typeface="宋体" charset="-122"/>
              </a:rPr>
              <a:t>	pizza = new </a:t>
            </a:r>
            <a:r>
              <a:rPr lang="en-US" altLang="zh-CN" sz="2000" dirty="0" err="1">
                <a:latin typeface="Courier New" pitchFamily="49" charset="0"/>
                <a:ea typeface="宋体" charset="-122"/>
              </a:rPr>
              <a:t>CheesePizza</a:t>
            </a:r>
            <a:r>
              <a:rPr lang="en-US" altLang="zh-CN" sz="2000" dirty="0">
                <a:latin typeface="Courier New" pitchFamily="49" charset="0"/>
                <a:ea typeface="宋体" charset="-122"/>
              </a:rPr>
              <a:t>();</a:t>
            </a:r>
          </a:p>
          <a:p>
            <a:pPr marL="742950" lvl="1" indent="-285750" eaLnBrk="1" hangingPunct="1">
              <a:lnSpc>
                <a:spcPct val="90000"/>
              </a:lnSpc>
              <a:spcBef>
                <a:spcPct val="20000"/>
              </a:spcBef>
              <a:buClr>
                <a:schemeClr val="accent1"/>
              </a:buClr>
              <a:buSzPct val="150000"/>
            </a:pPr>
            <a:r>
              <a:rPr lang="en-US" altLang="zh-CN" sz="2000" dirty="0">
                <a:latin typeface="Courier New" pitchFamily="49" charset="0"/>
                <a:ea typeface="宋体" charset="-122"/>
              </a:rPr>
              <a:t>} else if </a:t>
            </a:r>
            <a:r>
              <a:rPr lang="en-US" altLang="zh-CN" sz="2000" dirty="0" err="1">
                <a:latin typeface="Courier New" pitchFamily="49" charset="0"/>
                <a:ea typeface="宋体" charset="-122"/>
              </a:rPr>
              <a:t>type.equals</a:t>
            </a:r>
            <a:r>
              <a:rPr lang="en-US" altLang="zh-CN" sz="2000" dirty="0">
                <a:latin typeface="Courier New" pitchFamily="49" charset="0"/>
                <a:ea typeface="宋体" charset="-122"/>
              </a:rPr>
              <a:t>(“</a:t>
            </a:r>
            <a:r>
              <a:rPr lang="en-US" altLang="zh-CN" sz="2000" dirty="0" err="1">
                <a:latin typeface="Courier New" pitchFamily="49" charset="0"/>
                <a:ea typeface="宋体" charset="-122"/>
              </a:rPr>
              <a:t>greek</a:t>
            </a:r>
            <a:r>
              <a:rPr lang="en-US" altLang="zh-CN" sz="2000" dirty="0">
                <a:latin typeface="Courier New" pitchFamily="49" charset="0"/>
                <a:ea typeface="宋体" charset="-122"/>
              </a:rPr>
              <a:t>”)) {</a:t>
            </a:r>
          </a:p>
          <a:p>
            <a:pPr marL="742950" lvl="1" indent="-285750" eaLnBrk="1" hangingPunct="1">
              <a:lnSpc>
                <a:spcPct val="90000"/>
              </a:lnSpc>
              <a:spcBef>
                <a:spcPct val="20000"/>
              </a:spcBef>
              <a:buClr>
                <a:schemeClr val="accent1"/>
              </a:buClr>
              <a:buSzPct val="150000"/>
            </a:pPr>
            <a:r>
              <a:rPr lang="en-US" altLang="zh-CN" sz="2000" dirty="0">
                <a:latin typeface="Courier New" pitchFamily="49" charset="0"/>
                <a:ea typeface="宋体" charset="-122"/>
              </a:rPr>
              <a:t>pizza = new </a:t>
            </a:r>
            <a:r>
              <a:rPr lang="en-US" altLang="zh-CN" sz="2000" dirty="0" err="1">
                <a:latin typeface="Courier New" pitchFamily="49" charset="0"/>
                <a:ea typeface="宋体" charset="-122"/>
              </a:rPr>
              <a:t>GreekPizza</a:t>
            </a:r>
            <a:r>
              <a:rPr lang="en-US" altLang="zh-CN" sz="2000" dirty="0">
                <a:latin typeface="Courier New" pitchFamily="49" charset="0"/>
                <a:ea typeface="宋体" charset="-122"/>
              </a:rPr>
              <a:t>();</a:t>
            </a:r>
          </a:p>
          <a:p>
            <a:pPr marL="742950" lvl="1" indent="-285750" eaLnBrk="1" hangingPunct="1">
              <a:lnSpc>
                <a:spcPct val="90000"/>
              </a:lnSpc>
              <a:spcBef>
                <a:spcPct val="20000"/>
              </a:spcBef>
              <a:buClr>
                <a:schemeClr val="accent1"/>
              </a:buClr>
              <a:buSzPct val="150000"/>
            </a:pPr>
            <a:r>
              <a:rPr lang="en-US" altLang="zh-CN" sz="2000" dirty="0">
                <a:latin typeface="Courier New" pitchFamily="49" charset="0"/>
                <a:ea typeface="宋体" charset="-122"/>
              </a:rPr>
              <a:t>} else if </a:t>
            </a:r>
            <a:r>
              <a:rPr lang="en-US" altLang="zh-CN" sz="2000" dirty="0" err="1">
                <a:latin typeface="Courier New" pitchFamily="49" charset="0"/>
                <a:ea typeface="宋体" charset="-122"/>
              </a:rPr>
              <a:t>type.equals</a:t>
            </a:r>
            <a:r>
              <a:rPr lang="en-US" altLang="zh-CN" sz="2000" dirty="0">
                <a:latin typeface="Courier New" pitchFamily="49" charset="0"/>
                <a:ea typeface="宋体" charset="-122"/>
              </a:rPr>
              <a:t>(“pepperoni”)) {</a:t>
            </a:r>
          </a:p>
          <a:p>
            <a:pPr marL="742950" lvl="1" indent="-285750" eaLnBrk="1" hangingPunct="1">
              <a:lnSpc>
                <a:spcPct val="90000"/>
              </a:lnSpc>
              <a:spcBef>
                <a:spcPct val="20000"/>
              </a:spcBef>
              <a:buClr>
                <a:schemeClr val="accent1"/>
              </a:buClr>
              <a:buSzPct val="150000"/>
            </a:pPr>
            <a:r>
              <a:rPr lang="en-US" altLang="zh-CN" sz="2000" dirty="0">
                <a:latin typeface="Courier New" pitchFamily="49" charset="0"/>
                <a:ea typeface="宋体" charset="-122"/>
              </a:rPr>
              <a:t>pizza = new </a:t>
            </a:r>
            <a:r>
              <a:rPr lang="en-US" altLang="zh-CN" sz="2000" dirty="0" err="1">
                <a:latin typeface="Courier New" pitchFamily="49" charset="0"/>
                <a:ea typeface="宋体" charset="-122"/>
              </a:rPr>
              <a:t>PepperoniPizza</a:t>
            </a:r>
            <a:r>
              <a:rPr lang="en-US" altLang="zh-CN" sz="2000" dirty="0">
                <a:latin typeface="Courier New" pitchFamily="49" charset="0"/>
                <a:ea typeface="宋体" charset="-122"/>
              </a:rPr>
              <a:t>();</a:t>
            </a:r>
          </a:p>
          <a:p>
            <a:pPr marL="742950" lvl="1" indent="-285750" eaLnBrk="1" hangingPunct="1">
              <a:lnSpc>
                <a:spcPct val="90000"/>
              </a:lnSpc>
              <a:spcBef>
                <a:spcPct val="20000"/>
              </a:spcBef>
              <a:buClr>
                <a:schemeClr val="accent1"/>
              </a:buClr>
              <a:buSzPct val="150000"/>
            </a:pPr>
            <a:r>
              <a:rPr lang="en-US" altLang="zh-CN" sz="2000" dirty="0">
                <a:latin typeface="Courier New" pitchFamily="49" charset="0"/>
                <a:ea typeface="宋体" charset="-122"/>
              </a:rPr>
              <a:t>} </a:t>
            </a:r>
            <a:endParaRPr lang="en-US" altLang="zh-CN" dirty="0">
              <a:latin typeface="Courier New" pitchFamily="49" charset="0"/>
              <a:ea typeface="宋体" charset="-122"/>
            </a:endParaRPr>
          </a:p>
        </p:txBody>
      </p:sp>
      <p:sp>
        <p:nvSpPr>
          <p:cNvPr id="16388" name="Text Box 6"/>
          <p:cNvSpPr txBox="1">
            <a:spLocks noChangeArrowheads="1"/>
          </p:cNvSpPr>
          <p:nvPr/>
        </p:nvSpPr>
        <p:spPr bwMode="auto">
          <a:xfrm>
            <a:off x="2819400" y="5181600"/>
            <a:ext cx="233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b="1">
                <a:ea typeface="宋体" charset="-122"/>
              </a:rPr>
              <a:t>SimplePizzaFactory</a:t>
            </a:r>
          </a:p>
        </p:txBody>
      </p:sp>
    </p:spTree>
    <p:extLst>
      <p:ext uri="{BB962C8B-B14F-4D97-AF65-F5344CB8AC3E}">
        <p14:creationId xmlns:p14="http://schemas.microsoft.com/office/powerpoint/2010/main" val="2579456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eaLnBrk="1" hangingPunct="1"/>
            <a:r>
              <a:rPr lang="en-US" altLang="zh-CN" smtClean="0">
                <a:ea typeface="宋体" charset="-122"/>
              </a:rPr>
              <a:t>Building a simple pizza factory</a:t>
            </a:r>
          </a:p>
        </p:txBody>
      </p:sp>
      <p:sp>
        <p:nvSpPr>
          <p:cNvPr id="17411" name="Rectangle 3"/>
          <p:cNvSpPr>
            <a:spLocks noChangeArrowheads="1"/>
          </p:cNvSpPr>
          <p:nvPr/>
        </p:nvSpPr>
        <p:spPr bwMode="auto">
          <a:xfrm>
            <a:off x="609600" y="1828800"/>
            <a:ext cx="7924800" cy="441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public class SimplePizzaFactory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public Pizza createPizza(String type)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 pizza = null;</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if (type.equals("cheese"))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 = new CheesePizza();</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 else if (type.equals("pepperoni"))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 = new PepperoniPizza();</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 else if (type.equals("clam"))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 = new ClamPizza();</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 else if (type.equals("veggie"))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 = new VeggiePizza();</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return pizza;</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a:t>
            </a:r>
          </a:p>
        </p:txBody>
      </p:sp>
    </p:spTree>
    <p:extLst>
      <p:ext uri="{BB962C8B-B14F-4D97-AF65-F5344CB8AC3E}">
        <p14:creationId xmlns:p14="http://schemas.microsoft.com/office/powerpoint/2010/main" val="32679464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normAutofit/>
          </a:bodyPr>
          <a:lstStyle/>
          <a:p>
            <a:pPr eaLnBrk="1" hangingPunct="1"/>
            <a:r>
              <a:rPr lang="en-US" altLang="zh-CN" smtClean="0">
                <a:ea typeface="宋体" charset="-122"/>
              </a:rPr>
              <a:t>Reworking the PizzaStore Class</a:t>
            </a:r>
          </a:p>
        </p:txBody>
      </p:sp>
      <p:sp>
        <p:nvSpPr>
          <p:cNvPr id="18435" name="Rectangle 5"/>
          <p:cNvSpPr>
            <a:spLocks noChangeArrowheads="1"/>
          </p:cNvSpPr>
          <p:nvPr/>
        </p:nvSpPr>
        <p:spPr bwMode="auto">
          <a:xfrm>
            <a:off x="914400" y="1828800"/>
            <a:ext cx="6705600" cy="441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public class PizzaStore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SimplePizzaFactory factory;</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public PizzaStore(SimplePizzaFactory factory) {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this.factory = factory;</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public Pizza orderPizza(String type)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 pizza;</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 = factory.createPizza(type);</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pizza.prepare();</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pizza.bake();</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pizza.cut();</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pizza.box();</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return pizza;</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	}</a:t>
            </a:r>
          </a:p>
          <a:p>
            <a:pPr marL="342900" indent="-342900" eaLnBrk="1" hangingPunct="1">
              <a:spcBef>
                <a:spcPct val="20000"/>
              </a:spcBef>
              <a:buClr>
                <a:schemeClr val="bg2"/>
              </a:buClr>
              <a:buSzPct val="70000"/>
              <a:buFont typeface="Wingdings" pitchFamily="2" charset="2"/>
              <a:buNone/>
            </a:pPr>
            <a:r>
              <a:rPr lang="en-US" altLang="zh-CN" sz="1600">
                <a:latin typeface="Courier New" pitchFamily="49" charset="0"/>
                <a:ea typeface="宋体" charset="-122"/>
              </a:rPr>
              <a:t>}</a:t>
            </a:r>
          </a:p>
          <a:p>
            <a:pPr marL="342900" indent="-342900" eaLnBrk="1" hangingPunct="1">
              <a:spcBef>
                <a:spcPct val="20000"/>
              </a:spcBef>
              <a:buClr>
                <a:schemeClr val="bg2"/>
              </a:buClr>
              <a:buSzPct val="70000"/>
              <a:buFont typeface="Wingdings" pitchFamily="2" charset="2"/>
              <a:buNone/>
            </a:pPr>
            <a:endParaRPr lang="en-US" altLang="zh-CN" sz="1600">
              <a:latin typeface="Courier New" pitchFamily="49" charset="0"/>
              <a:ea typeface="宋体" charset="-122"/>
            </a:endParaRPr>
          </a:p>
        </p:txBody>
      </p:sp>
    </p:spTree>
    <p:extLst>
      <p:ext uri="{BB962C8B-B14F-4D97-AF65-F5344CB8AC3E}">
        <p14:creationId xmlns:p14="http://schemas.microsoft.com/office/powerpoint/2010/main" val="2558064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mtClean="0">
                <a:ea typeface="宋体" charset="-122"/>
              </a:rPr>
              <a:t>Simple Factory Defined</a:t>
            </a:r>
          </a:p>
        </p:txBody>
      </p:sp>
      <p:pic>
        <p:nvPicPr>
          <p:cNvPr id="2" name="图片 1"/>
          <p:cNvPicPr>
            <a:picLocks noChangeAspect="1"/>
          </p:cNvPicPr>
          <p:nvPr/>
        </p:nvPicPr>
        <p:blipFill>
          <a:blip r:embed="rId3"/>
          <a:stretch>
            <a:fillRect/>
          </a:stretch>
        </p:blipFill>
        <p:spPr>
          <a:xfrm>
            <a:off x="0" y="1484784"/>
            <a:ext cx="9144000" cy="5671747"/>
          </a:xfrm>
          <a:prstGeom prst="rect">
            <a:avLst/>
          </a:prstGeom>
        </p:spPr>
      </p:pic>
    </p:spTree>
    <p:extLst>
      <p:ext uri="{BB962C8B-B14F-4D97-AF65-F5344CB8AC3E}">
        <p14:creationId xmlns:p14="http://schemas.microsoft.com/office/powerpoint/2010/main" val="11069113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228600"/>
            <a:ext cx="9144000" cy="990600"/>
          </a:xfrm>
        </p:spPr>
        <p:txBody>
          <a:bodyPr>
            <a:normAutofit/>
          </a:bodyPr>
          <a:lstStyle/>
          <a:p>
            <a:pPr eaLnBrk="1" hangingPunct="1"/>
            <a:r>
              <a:rPr lang="en-US" altLang="zh-CN" dirty="0" smtClean="0">
                <a:ea typeface="宋体" charset="-122"/>
              </a:rPr>
              <a:t>Complete example for Simple Factory</a:t>
            </a:r>
          </a:p>
        </p:txBody>
      </p:sp>
      <p:sp>
        <p:nvSpPr>
          <p:cNvPr id="19459" name="Rectangle 3"/>
          <p:cNvSpPr>
            <a:spLocks noGrp="1" noChangeArrowheads="1"/>
          </p:cNvSpPr>
          <p:nvPr>
            <p:ph type="body" idx="1"/>
          </p:nvPr>
        </p:nvSpPr>
        <p:spPr>
          <a:xfrm>
            <a:off x="304800" y="1905000"/>
            <a:ext cx="8153400" cy="4038600"/>
          </a:xfrm>
        </p:spPr>
        <p:txBody>
          <a:bodyPr/>
          <a:lstStyle/>
          <a:p>
            <a:pPr eaLnBrk="1" hangingPunct="1">
              <a:buFont typeface="Wingdings" pitchFamily="2" charset="2"/>
              <a:buNone/>
            </a:pPr>
            <a:r>
              <a:rPr lang="en-US" altLang="zh-CN" sz="2400" smtClean="0">
                <a:latin typeface="Courier New" pitchFamily="49" charset="0"/>
                <a:ea typeface="宋体" charset="-122"/>
              </a:rPr>
              <a:t>  </a:t>
            </a:r>
            <a:r>
              <a:rPr lang="en-US" altLang="zh-CN" sz="1800" smtClean="0">
                <a:latin typeface="Courier New" pitchFamily="49" charset="0"/>
                <a:ea typeface="宋体" charset="-122"/>
              </a:rPr>
              <a:t>SimplePizzaFactory factory = new SimplePizzaFactory();</a:t>
            </a:r>
          </a:p>
          <a:p>
            <a:pPr eaLnBrk="1" hangingPunct="1">
              <a:buFont typeface="Wingdings" pitchFamily="2" charset="2"/>
              <a:buNone/>
            </a:pPr>
            <a:r>
              <a:rPr lang="en-US" altLang="zh-CN" sz="1800" smtClean="0">
                <a:latin typeface="Courier New" pitchFamily="49" charset="0"/>
                <a:ea typeface="宋体" charset="-122"/>
              </a:rPr>
              <a:t>   PizzaStore store = new PizzaStore(factory);		</a:t>
            </a:r>
          </a:p>
          <a:p>
            <a:pPr eaLnBrk="1" hangingPunct="1">
              <a:buFont typeface="Wingdings" pitchFamily="2" charset="2"/>
              <a:buNone/>
            </a:pPr>
            <a:r>
              <a:rPr lang="en-US" altLang="zh-CN" sz="1800" smtClean="0">
                <a:latin typeface="Courier New" pitchFamily="49" charset="0"/>
                <a:ea typeface="宋体" charset="-122"/>
              </a:rPr>
              <a:t>   Pizza pizza = store.orderPizza("cheese");</a:t>
            </a:r>
          </a:p>
          <a:p>
            <a:pPr eaLnBrk="1" hangingPunct="1"/>
            <a:endParaRPr lang="en-US" altLang="zh-CN" sz="1800" smtClean="0">
              <a:latin typeface="Courier New" pitchFamily="49" charset="0"/>
              <a:ea typeface="宋体" charset="-122"/>
            </a:endParaRPr>
          </a:p>
          <a:p>
            <a:pPr eaLnBrk="1" hangingPunct="1"/>
            <a:r>
              <a:rPr lang="en-US" altLang="zh-CN" smtClean="0">
                <a:ea typeface="宋体" charset="-122"/>
              </a:rPr>
              <a:t>Look at Eclipse</a:t>
            </a:r>
          </a:p>
        </p:txBody>
      </p:sp>
    </p:spTree>
    <p:extLst>
      <p:ext uri="{BB962C8B-B14F-4D97-AF65-F5344CB8AC3E}">
        <p14:creationId xmlns:p14="http://schemas.microsoft.com/office/powerpoint/2010/main" val="1484895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31932CD-FB7C-4F3F-963B-AF269C9501F7}" type="datetime3">
              <a:rPr lang="zh-CN" altLang="en-US" smtClean="0"/>
              <a:pPr/>
              <a:t>2018年11月12日星期一</a:t>
            </a:fld>
            <a:endParaRPr lang="en-US" altLang="zh-CN" smtClean="0"/>
          </a:p>
        </p:txBody>
      </p:sp>
      <p:sp>
        <p:nvSpPr>
          <p:cNvPr id="21507"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1508"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F9E0194-36CE-4F89-AA5A-2540FDCA8E38}" type="slidenum">
              <a:rPr lang="en-US" altLang="zh-CN" smtClean="0">
                <a:ea typeface="宋体" charset="-122"/>
              </a:rPr>
              <a:pPr/>
              <a:t>18</a:t>
            </a:fld>
            <a:endParaRPr lang="en-US" altLang="zh-CN" smtClean="0">
              <a:ea typeface="宋体" charset="-122"/>
            </a:endParaRPr>
          </a:p>
        </p:txBody>
      </p:sp>
      <p:sp>
        <p:nvSpPr>
          <p:cNvPr id="21509" name="Rectangle 2"/>
          <p:cNvSpPr>
            <a:spLocks noGrp="1" noChangeArrowheads="1"/>
          </p:cNvSpPr>
          <p:nvPr>
            <p:ph type="title"/>
          </p:nvPr>
        </p:nvSpPr>
        <p:spPr>
          <a:xfrm>
            <a:off x="800100" y="417513"/>
            <a:ext cx="7696200" cy="1143000"/>
          </a:xfrm>
        </p:spPr>
        <p:txBody>
          <a:bodyPr>
            <a:normAutofit/>
          </a:bodyPr>
          <a:lstStyle/>
          <a:p>
            <a:r>
              <a:rPr lang="en-US" altLang="zh-CN" dirty="0" smtClean="0">
                <a:latin typeface="Comic Sans MS" pitchFamily="66" charset="0"/>
                <a:ea typeface="宋体" charset="-122"/>
              </a:rPr>
              <a:t>Franchising</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the</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pizza</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store</a:t>
            </a:r>
          </a:p>
        </p:txBody>
      </p:sp>
      <p:pic>
        <p:nvPicPr>
          <p:cNvPr id="21510" name="Picture 14" descr="image_563517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 y="2286000"/>
            <a:ext cx="2590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descr="354607565_33d0bcc6c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57800" y="1828800"/>
            <a:ext cx="329565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19" descr="chicagopizza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48200" y="3733800"/>
            <a:ext cx="3200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Text Box 22"/>
          <p:cNvSpPr txBox="1">
            <a:spLocks noChangeArrowheads="1"/>
          </p:cNvSpPr>
          <p:nvPr/>
        </p:nvSpPr>
        <p:spPr bwMode="auto">
          <a:xfrm>
            <a:off x="3048000" y="2959100"/>
            <a:ext cx="2524125" cy="549275"/>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571500" indent="-5715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20000"/>
              </a:spcBef>
            </a:pPr>
            <a:r>
              <a:rPr lang="en-US" altLang="zh-CN">
                <a:latin typeface="Comic Sans MS" pitchFamily="66" charset="0"/>
                <a:ea typeface="宋体" charset="-122"/>
              </a:rPr>
              <a:t>Chicago style</a:t>
            </a:r>
          </a:p>
        </p:txBody>
      </p:sp>
      <p:sp>
        <p:nvSpPr>
          <p:cNvPr id="21514" name="Text Box 23"/>
          <p:cNvSpPr txBox="1">
            <a:spLocks noChangeArrowheads="1"/>
          </p:cNvSpPr>
          <p:nvPr/>
        </p:nvSpPr>
        <p:spPr bwMode="auto">
          <a:xfrm>
            <a:off x="533400" y="1752600"/>
            <a:ext cx="3124200" cy="549275"/>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71500" indent="-5715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20000"/>
              </a:spcBef>
            </a:pPr>
            <a:r>
              <a:rPr lang="en-US" altLang="zh-CN">
                <a:latin typeface="Comic Sans MS" pitchFamily="66" charset="0"/>
                <a:ea typeface="宋体" charset="-122"/>
              </a:rPr>
              <a:t>New York style</a:t>
            </a:r>
          </a:p>
        </p:txBody>
      </p:sp>
    </p:spTree>
    <p:extLst>
      <p:ext uri="{BB962C8B-B14F-4D97-AF65-F5344CB8AC3E}">
        <p14:creationId xmlns:p14="http://schemas.microsoft.com/office/powerpoint/2010/main" val="1248897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31932CD-FB7C-4F3F-963B-AF269C9501F7}" type="datetime3">
              <a:rPr lang="zh-CN" altLang="en-US" smtClean="0"/>
              <a:pPr/>
              <a:t>2018年11月12日星期一</a:t>
            </a:fld>
            <a:endParaRPr lang="en-US" altLang="zh-CN" smtClean="0"/>
          </a:p>
        </p:txBody>
      </p:sp>
      <p:sp>
        <p:nvSpPr>
          <p:cNvPr id="21507"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1508"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F9E0194-36CE-4F89-AA5A-2540FDCA8E38}" type="slidenum">
              <a:rPr lang="en-US" altLang="zh-CN" smtClean="0">
                <a:ea typeface="宋体" charset="-122"/>
              </a:rPr>
              <a:pPr/>
              <a:t>19</a:t>
            </a:fld>
            <a:endParaRPr lang="en-US" altLang="zh-CN" smtClean="0">
              <a:ea typeface="宋体" charset="-122"/>
            </a:endParaRPr>
          </a:p>
        </p:txBody>
      </p:sp>
      <p:sp>
        <p:nvSpPr>
          <p:cNvPr id="21509" name="Rectangle 2"/>
          <p:cNvSpPr>
            <a:spLocks noGrp="1" noChangeArrowheads="1"/>
          </p:cNvSpPr>
          <p:nvPr>
            <p:ph type="title"/>
          </p:nvPr>
        </p:nvSpPr>
        <p:spPr>
          <a:xfrm>
            <a:off x="800100" y="417513"/>
            <a:ext cx="7696200" cy="1143000"/>
          </a:xfrm>
        </p:spPr>
        <p:txBody>
          <a:bodyPr>
            <a:normAutofit/>
          </a:bodyPr>
          <a:lstStyle/>
          <a:p>
            <a:r>
              <a:rPr lang="en-US" altLang="zh-CN" dirty="0" smtClean="0">
                <a:latin typeface="Comic Sans MS" pitchFamily="66" charset="0"/>
                <a:ea typeface="宋体" charset="-122"/>
              </a:rPr>
              <a:t>Franchising</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the</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pizza</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store</a:t>
            </a:r>
          </a:p>
        </p:txBody>
      </p:sp>
      <p:pic>
        <p:nvPicPr>
          <p:cNvPr id="2" name="图片 1"/>
          <p:cNvPicPr>
            <a:picLocks noChangeAspect="1"/>
          </p:cNvPicPr>
          <p:nvPr/>
        </p:nvPicPr>
        <p:blipFill>
          <a:blip r:embed="rId2"/>
          <a:stretch>
            <a:fillRect/>
          </a:stretch>
        </p:blipFill>
        <p:spPr>
          <a:xfrm>
            <a:off x="0" y="1486024"/>
            <a:ext cx="9144000" cy="4607272"/>
          </a:xfrm>
          <a:prstGeom prst="rect">
            <a:avLst/>
          </a:prstGeom>
        </p:spPr>
      </p:pic>
    </p:spTree>
    <p:extLst>
      <p:ext uri="{BB962C8B-B14F-4D97-AF65-F5344CB8AC3E}">
        <p14:creationId xmlns:p14="http://schemas.microsoft.com/office/powerpoint/2010/main" val="2772765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11CA903-18B9-4530-8B5C-30813B2B1DBE}" type="datetime3">
              <a:rPr lang="zh-CN" altLang="en-US" smtClean="0"/>
              <a:pPr/>
              <a:t>2018年11月12日星期一</a:t>
            </a:fld>
            <a:endParaRPr lang="en-US" altLang="zh-CN" smtClean="0"/>
          </a:p>
        </p:txBody>
      </p:sp>
      <p:sp>
        <p:nvSpPr>
          <p:cNvPr id="5123"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5124"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0D3F8B9-DCE6-4D30-8656-A9CA26598325}" type="slidenum">
              <a:rPr lang="en-US" altLang="zh-CN" smtClean="0">
                <a:ea typeface="宋体" charset="-122"/>
              </a:rPr>
              <a:pPr/>
              <a:t>2</a:t>
            </a:fld>
            <a:endParaRPr lang="en-US" altLang="zh-CN" smtClean="0">
              <a:ea typeface="宋体" charset="-122"/>
            </a:endParaRPr>
          </a:p>
        </p:txBody>
      </p:sp>
      <p:sp>
        <p:nvSpPr>
          <p:cNvPr id="5125" name="Rectangle 2"/>
          <p:cNvSpPr>
            <a:spLocks noGrp="1" noChangeArrowheads="1"/>
          </p:cNvSpPr>
          <p:nvPr>
            <p:ph type="title"/>
          </p:nvPr>
        </p:nvSpPr>
        <p:spPr/>
        <p:txBody>
          <a:bodyPr/>
          <a:lstStyle/>
          <a:p>
            <a:pPr marL="723900" indent="-723900"/>
            <a:r>
              <a:rPr lang="en-US" altLang="zh-CN" smtClean="0">
                <a:latin typeface="Comic Sans MS" pitchFamily="66" charset="0"/>
                <a:ea typeface="宋体" charset="-122"/>
              </a:rPr>
              <a:t>Review:The Decorator Pattern</a:t>
            </a:r>
          </a:p>
        </p:txBody>
      </p:sp>
      <p:sp>
        <p:nvSpPr>
          <p:cNvPr id="5126" name="Rectangle 3"/>
          <p:cNvSpPr>
            <a:spLocks noGrp="1" noChangeArrowheads="1"/>
          </p:cNvSpPr>
          <p:nvPr>
            <p:ph type="body" idx="1"/>
          </p:nvPr>
        </p:nvSpPr>
        <p:spPr/>
        <p:txBody>
          <a:bodyPr/>
          <a:lstStyle/>
          <a:p>
            <a:pPr marL="762000" indent="-762000"/>
            <a:r>
              <a:rPr lang="en-US" altLang="zh-CN" dirty="0" smtClean="0">
                <a:solidFill>
                  <a:srgbClr val="FF0000"/>
                </a:solidFill>
                <a:latin typeface="Comic Sans MS" pitchFamily="66" charset="0"/>
                <a:ea typeface="宋体" charset="-122"/>
              </a:rPr>
              <a:t>The Decorator Pattern </a:t>
            </a:r>
            <a:r>
              <a:rPr lang="en-US" altLang="zh-CN" dirty="0" smtClean="0">
                <a:latin typeface="Comic Sans MS" pitchFamily="66" charset="0"/>
                <a:ea typeface="宋体" charset="-122"/>
              </a:rPr>
              <a:t>attaches additional responsibilities to an object dynamically. Decorators provide a flexible alternative to </a:t>
            </a:r>
            <a:r>
              <a:rPr lang="en-US" altLang="zh-CN" dirty="0" err="1" smtClean="0">
                <a:latin typeface="Comic Sans MS" pitchFamily="66" charset="0"/>
                <a:ea typeface="宋体" charset="-122"/>
              </a:rPr>
              <a:t>subclassing</a:t>
            </a:r>
            <a:r>
              <a:rPr lang="en-US" altLang="zh-CN" dirty="0" smtClean="0">
                <a:latin typeface="Comic Sans MS" pitchFamily="66" charset="0"/>
                <a:ea typeface="宋体" charset="-122"/>
              </a:rPr>
              <a:t> for extending functionality.</a:t>
            </a:r>
          </a:p>
        </p:txBody>
      </p:sp>
      <p:pic>
        <p:nvPicPr>
          <p:cNvPr id="5127"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5" descr="MCj00788120000[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4663" y="4191000"/>
            <a:ext cx="163353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575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ea typeface="宋体" charset="-122"/>
              </a:rPr>
              <a:t>Creating multiple instances</a:t>
            </a:r>
          </a:p>
        </p:txBody>
      </p:sp>
      <p:sp>
        <p:nvSpPr>
          <p:cNvPr id="23555" name="Rectangle 3"/>
          <p:cNvSpPr>
            <a:spLocks noGrp="1" noChangeArrowheads="1"/>
          </p:cNvSpPr>
          <p:nvPr>
            <p:ph type="body" idx="1"/>
          </p:nvPr>
        </p:nvSpPr>
        <p:spPr>
          <a:xfrm>
            <a:off x="152400" y="1905000"/>
            <a:ext cx="8991600" cy="4038600"/>
          </a:xfrm>
        </p:spPr>
        <p:txBody>
          <a:bodyPr/>
          <a:lstStyle/>
          <a:p>
            <a:pPr eaLnBrk="1" hangingPunct="1">
              <a:buFont typeface="Wingdings" pitchFamily="2" charset="2"/>
              <a:buNone/>
            </a:pPr>
            <a:r>
              <a:rPr lang="en-US" altLang="zh-CN" sz="1800" smtClean="0">
                <a:latin typeface="Courier New" pitchFamily="49" charset="0"/>
                <a:ea typeface="宋体" charset="-122"/>
              </a:rPr>
              <a:t>NYPizzaFactory nyFactory = new NYPizzaFactory();</a:t>
            </a:r>
          </a:p>
          <a:p>
            <a:pPr eaLnBrk="1" hangingPunct="1">
              <a:buFont typeface="Wingdings" pitchFamily="2" charset="2"/>
              <a:buNone/>
            </a:pPr>
            <a:r>
              <a:rPr lang="en-US" altLang="zh-CN" sz="1800" smtClean="0">
                <a:latin typeface="Courier New" pitchFamily="49" charset="0"/>
                <a:ea typeface="宋体" charset="-122"/>
              </a:rPr>
              <a:t>PizzaStore nyStore = new PizzaStore(nyFactory);	</a:t>
            </a:r>
          </a:p>
          <a:p>
            <a:pPr eaLnBrk="1" hangingPunct="1">
              <a:buFont typeface="Wingdings" pitchFamily="2" charset="2"/>
              <a:buNone/>
            </a:pPr>
            <a:r>
              <a:rPr lang="en-US" altLang="zh-CN" sz="1800" smtClean="0">
                <a:latin typeface="Courier New" pitchFamily="49" charset="0"/>
                <a:ea typeface="宋体" charset="-122"/>
              </a:rPr>
              <a:t>Pizza pizza = nyStore.orderPizza("cheese");</a:t>
            </a:r>
          </a:p>
          <a:p>
            <a:pPr eaLnBrk="1" hangingPunct="1">
              <a:buFont typeface="Wingdings" pitchFamily="2" charset="2"/>
              <a:buNone/>
            </a:pPr>
            <a:endParaRPr lang="en-US" altLang="zh-CN" sz="1800" smtClean="0">
              <a:latin typeface="Courier New" pitchFamily="49" charset="0"/>
              <a:ea typeface="宋体" charset="-122"/>
            </a:endParaRPr>
          </a:p>
          <a:p>
            <a:pPr eaLnBrk="1" hangingPunct="1">
              <a:buFont typeface="Wingdings" pitchFamily="2" charset="2"/>
              <a:buNone/>
            </a:pPr>
            <a:r>
              <a:rPr lang="en-US" altLang="zh-CN" sz="1800" smtClean="0">
                <a:latin typeface="Courier New" pitchFamily="49" charset="0"/>
                <a:ea typeface="宋体" charset="-122"/>
              </a:rPr>
              <a:t>ChicagoPizzaFactory chicagoFactory = new ChicagoPizzaFactory();</a:t>
            </a:r>
          </a:p>
          <a:p>
            <a:pPr eaLnBrk="1" hangingPunct="1">
              <a:buFont typeface="Wingdings" pitchFamily="2" charset="2"/>
              <a:buNone/>
            </a:pPr>
            <a:r>
              <a:rPr lang="en-US" altLang="zh-CN" sz="1800" smtClean="0">
                <a:latin typeface="Courier New" pitchFamily="49" charset="0"/>
                <a:ea typeface="宋体" charset="-122"/>
              </a:rPr>
              <a:t>PizzaStore chicagoStore = new PizzaStore(chicagoFactory);</a:t>
            </a:r>
          </a:p>
          <a:p>
            <a:pPr eaLnBrk="1" hangingPunct="1">
              <a:buFont typeface="Wingdings" pitchFamily="2" charset="2"/>
              <a:buNone/>
            </a:pPr>
            <a:r>
              <a:rPr lang="en-US" altLang="zh-CN" sz="1800" smtClean="0">
                <a:latin typeface="Courier New" pitchFamily="49" charset="0"/>
                <a:ea typeface="宋体" charset="-122"/>
              </a:rPr>
              <a:t>Pizza pizza = chicagoStore.orderPizza("cheese");</a:t>
            </a:r>
          </a:p>
          <a:p>
            <a:pPr eaLnBrk="1" hangingPunct="1"/>
            <a:endParaRPr lang="en-US" altLang="zh-CN" smtClean="0">
              <a:ea typeface="宋体" charset="-122"/>
            </a:endParaRPr>
          </a:p>
        </p:txBody>
      </p:sp>
    </p:spTree>
    <p:extLst>
      <p:ext uri="{BB962C8B-B14F-4D97-AF65-F5344CB8AC3E}">
        <p14:creationId xmlns:p14="http://schemas.microsoft.com/office/powerpoint/2010/main" val="941660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z="2900" dirty="0" smtClean="0">
                <a:ea typeface="宋体" charset="-122"/>
              </a:rPr>
              <a:t>Abstract method – a framework for the pizza store</a:t>
            </a:r>
          </a:p>
        </p:txBody>
      </p:sp>
      <p:sp>
        <p:nvSpPr>
          <p:cNvPr id="24579" name="Rectangle 3"/>
          <p:cNvSpPr>
            <a:spLocks noGrp="1" noChangeArrowheads="1"/>
          </p:cNvSpPr>
          <p:nvPr>
            <p:ph type="body" idx="1"/>
          </p:nvPr>
        </p:nvSpPr>
        <p:spPr>
          <a:xfrm>
            <a:off x="381000" y="1981200"/>
            <a:ext cx="8305800" cy="4038600"/>
          </a:xfrm>
        </p:spPr>
        <p:txBody>
          <a:bodyPr/>
          <a:lstStyle/>
          <a:p>
            <a:pPr eaLnBrk="1" hangingPunct="1">
              <a:lnSpc>
                <a:spcPct val="80000"/>
              </a:lnSpc>
              <a:buFont typeface="Wingdings" pitchFamily="2" charset="2"/>
              <a:buNone/>
            </a:pPr>
            <a:r>
              <a:rPr lang="en-US" altLang="zh-CN" sz="2000" dirty="0" smtClean="0">
                <a:latin typeface="Courier New" pitchFamily="49" charset="0"/>
                <a:ea typeface="宋体" charset="-122"/>
              </a:rPr>
              <a:t>public abstract class </a:t>
            </a:r>
            <a:r>
              <a:rPr lang="en-US" altLang="zh-CN" sz="2000" dirty="0" err="1" smtClean="0">
                <a:latin typeface="Courier New" pitchFamily="49" charset="0"/>
                <a:ea typeface="宋体" charset="-122"/>
              </a:rPr>
              <a:t>PizzaStore</a:t>
            </a:r>
            <a:r>
              <a:rPr lang="en-US" altLang="zh-CN" sz="2000" dirty="0" smtClean="0">
                <a:latin typeface="Courier New" pitchFamily="49" charset="0"/>
                <a:ea typeface="宋体" charset="-122"/>
              </a:rPr>
              <a:t> { 	</a:t>
            </a:r>
          </a:p>
          <a:p>
            <a:pPr eaLnBrk="1" hangingPunct="1">
              <a:lnSpc>
                <a:spcPct val="80000"/>
              </a:lnSpc>
              <a:buFont typeface="Wingdings" pitchFamily="2" charset="2"/>
              <a:buNone/>
            </a:pPr>
            <a:r>
              <a:rPr lang="en-US" altLang="zh-CN" sz="2000" dirty="0" smtClean="0">
                <a:latin typeface="Courier New" pitchFamily="49" charset="0"/>
                <a:ea typeface="宋体" charset="-122"/>
              </a:rPr>
              <a:t>	abstract Pizza </a:t>
            </a:r>
            <a:r>
              <a:rPr lang="en-US" altLang="zh-CN" sz="2000" dirty="0" err="1" smtClean="0">
                <a:latin typeface="Courier New" pitchFamily="49" charset="0"/>
                <a:ea typeface="宋体" charset="-122"/>
              </a:rPr>
              <a:t>createPizza</a:t>
            </a:r>
            <a:r>
              <a:rPr lang="en-US" altLang="zh-CN" sz="2000" dirty="0" smtClean="0">
                <a:latin typeface="Courier New" pitchFamily="49" charset="0"/>
                <a:ea typeface="宋体" charset="-122"/>
              </a:rPr>
              <a:t>(String item); </a:t>
            </a:r>
          </a:p>
          <a:p>
            <a:pPr eaLnBrk="1" hangingPunct="1">
              <a:lnSpc>
                <a:spcPct val="80000"/>
              </a:lnSpc>
              <a:buFont typeface="Wingdings" pitchFamily="2" charset="2"/>
              <a:buNone/>
            </a:pPr>
            <a:endParaRPr lang="en-US" altLang="zh-CN" sz="2000" dirty="0" smtClean="0">
              <a:latin typeface="Courier New" pitchFamily="49" charset="0"/>
              <a:ea typeface="宋体" charset="-122"/>
            </a:endParaRPr>
          </a:p>
          <a:p>
            <a:pPr eaLnBrk="1" hangingPunct="1">
              <a:lnSpc>
                <a:spcPct val="80000"/>
              </a:lnSpc>
              <a:buFont typeface="Wingdings" pitchFamily="2" charset="2"/>
              <a:buNone/>
            </a:pPr>
            <a:r>
              <a:rPr lang="en-US" altLang="zh-CN" sz="2000" dirty="0" smtClean="0">
                <a:latin typeface="Courier New" pitchFamily="49" charset="0"/>
                <a:ea typeface="宋体" charset="-122"/>
              </a:rPr>
              <a:t>	public Pizza </a:t>
            </a:r>
            <a:r>
              <a:rPr lang="en-US" altLang="zh-CN" sz="2000" dirty="0" err="1" smtClean="0">
                <a:latin typeface="Courier New" pitchFamily="49" charset="0"/>
                <a:ea typeface="宋体" charset="-122"/>
              </a:rPr>
              <a:t>orderPizza</a:t>
            </a:r>
            <a:r>
              <a:rPr lang="en-US" altLang="zh-CN" sz="2000" dirty="0" smtClean="0">
                <a:latin typeface="Courier New" pitchFamily="49" charset="0"/>
                <a:ea typeface="宋体" charset="-122"/>
              </a:rPr>
              <a:t>(String type) {		</a:t>
            </a:r>
          </a:p>
          <a:p>
            <a:pPr eaLnBrk="1" hangingPunct="1">
              <a:lnSpc>
                <a:spcPct val="80000"/>
              </a:lnSpc>
              <a:buFont typeface="Wingdings" pitchFamily="2" charset="2"/>
              <a:buNone/>
            </a:pPr>
            <a:r>
              <a:rPr lang="en-US" altLang="zh-CN" sz="2000" dirty="0" smtClean="0">
                <a:latin typeface="Courier New" pitchFamily="49" charset="0"/>
                <a:ea typeface="宋体" charset="-122"/>
              </a:rPr>
              <a:t>     Pizza pizza = </a:t>
            </a:r>
            <a:r>
              <a:rPr lang="en-US" altLang="zh-CN" sz="2000" dirty="0" err="1" smtClean="0">
                <a:latin typeface="Courier New" pitchFamily="49" charset="0"/>
                <a:ea typeface="宋体" charset="-122"/>
              </a:rPr>
              <a:t>createPizza</a:t>
            </a:r>
            <a:r>
              <a:rPr lang="en-US" altLang="zh-CN" sz="2000" dirty="0" smtClean="0">
                <a:latin typeface="Courier New" pitchFamily="49" charset="0"/>
                <a:ea typeface="宋体" charset="-122"/>
              </a:rPr>
              <a:t>(type);</a:t>
            </a:r>
          </a:p>
          <a:p>
            <a:pPr eaLnBrk="1" hangingPunct="1">
              <a:lnSpc>
                <a:spcPct val="80000"/>
              </a:lnSpc>
              <a:buFont typeface="Wingdings" pitchFamily="2" charset="2"/>
              <a:buNone/>
            </a:pPr>
            <a:r>
              <a:rPr lang="en-US" altLang="zh-CN" sz="2000" dirty="0" smtClean="0">
                <a:latin typeface="Courier New" pitchFamily="49" charset="0"/>
                <a:ea typeface="宋体" charset="-122"/>
              </a:rPr>
              <a:t>     </a:t>
            </a:r>
            <a:r>
              <a:rPr lang="en-US" altLang="zh-CN" sz="2000" dirty="0" err="1" smtClean="0">
                <a:latin typeface="Courier New" pitchFamily="49" charset="0"/>
                <a:ea typeface="宋体" charset="-122"/>
              </a:rPr>
              <a:t>pizza.prepare</a:t>
            </a:r>
            <a:r>
              <a:rPr lang="en-US" altLang="zh-CN" sz="2000" dirty="0" smtClean="0">
                <a:latin typeface="Courier New" pitchFamily="49" charset="0"/>
                <a:ea typeface="宋体" charset="-122"/>
              </a:rPr>
              <a:t>();		</a:t>
            </a:r>
          </a:p>
          <a:p>
            <a:pPr eaLnBrk="1" hangingPunct="1">
              <a:lnSpc>
                <a:spcPct val="80000"/>
              </a:lnSpc>
              <a:buFont typeface="Wingdings" pitchFamily="2" charset="2"/>
              <a:buNone/>
            </a:pPr>
            <a:r>
              <a:rPr lang="en-US" altLang="zh-CN" sz="2000" dirty="0" smtClean="0">
                <a:latin typeface="Courier New" pitchFamily="49" charset="0"/>
                <a:ea typeface="宋体" charset="-122"/>
              </a:rPr>
              <a:t>     </a:t>
            </a:r>
            <a:r>
              <a:rPr lang="en-US" altLang="zh-CN" sz="2000" dirty="0" err="1" smtClean="0">
                <a:latin typeface="Courier New" pitchFamily="49" charset="0"/>
                <a:ea typeface="宋体" charset="-122"/>
              </a:rPr>
              <a:t>pizza.bake</a:t>
            </a:r>
            <a:r>
              <a:rPr lang="en-US" altLang="zh-CN" sz="2000" dirty="0" smtClean="0">
                <a:latin typeface="Courier New" pitchFamily="49" charset="0"/>
                <a:ea typeface="宋体" charset="-122"/>
              </a:rPr>
              <a:t>();		</a:t>
            </a:r>
          </a:p>
          <a:p>
            <a:pPr eaLnBrk="1" hangingPunct="1">
              <a:lnSpc>
                <a:spcPct val="80000"/>
              </a:lnSpc>
              <a:buFont typeface="Wingdings" pitchFamily="2" charset="2"/>
              <a:buNone/>
            </a:pPr>
            <a:r>
              <a:rPr lang="en-US" altLang="zh-CN" sz="2000" dirty="0" smtClean="0">
                <a:latin typeface="Courier New" pitchFamily="49" charset="0"/>
                <a:ea typeface="宋体" charset="-122"/>
              </a:rPr>
              <a:t>     </a:t>
            </a:r>
            <a:r>
              <a:rPr lang="en-US" altLang="zh-CN" sz="2000" dirty="0" err="1" smtClean="0">
                <a:latin typeface="Courier New" pitchFamily="49" charset="0"/>
                <a:ea typeface="宋体" charset="-122"/>
              </a:rPr>
              <a:t>pizza.cut</a:t>
            </a:r>
            <a:r>
              <a:rPr lang="en-US" altLang="zh-CN" sz="2000" dirty="0" smtClean="0">
                <a:latin typeface="Courier New" pitchFamily="49" charset="0"/>
                <a:ea typeface="宋体" charset="-122"/>
              </a:rPr>
              <a:t>();		</a:t>
            </a:r>
          </a:p>
          <a:p>
            <a:pPr eaLnBrk="1" hangingPunct="1">
              <a:lnSpc>
                <a:spcPct val="80000"/>
              </a:lnSpc>
              <a:buFont typeface="Wingdings" pitchFamily="2" charset="2"/>
              <a:buNone/>
            </a:pPr>
            <a:r>
              <a:rPr lang="en-US" altLang="zh-CN" sz="2000" dirty="0" smtClean="0">
                <a:latin typeface="Courier New" pitchFamily="49" charset="0"/>
                <a:ea typeface="宋体" charset="-122"/>
              </a:rPr>
              <a:t>     </a:t>
            </a:r>
            <a:r>
              <a:rPr lang="en-US" altLang="zh-CN" sz="2000" dirty="0" err="1" smtClean="0">
                <a:latin typeface="Courier New" pitchFamily="49" charset="0"/>
                <a:ea typeface="宋体" charset="-122"/>
              </a:rPr>
              <a:t>pizza.box</a:t>
            </a:r>
            <a:r>
              <a:rPr lang="en-US" altLang="zh-CN" sz="2000" dirty="0" smtClean="0">
                <a:latin typeface="Courier New" pitchFamily="49" charset="0"/>
                <a:ea typeface="宋体" charset="-122"/>
              </a:rPr>
              <a:t>();		</a:t>
            </a:r>
          </a:p>
          <a:p>
            <a:pPr eaLnBrk="1" hangingPunct="1">
              <a:lnSpc>
                <a:spcPct val="80000"/>
              </a:lnSpc>
              <a:buFont typeface="Wingdings" pitchFamily="2" charset="2"/>
              <a:buNone/>
            </a:pPr>
            <a:r>
              <a:rPr lang="en-US" altLang="zh-CN" sz="2000" dirty="0" smtClean="0">
                <a:latin typeface="Courier New" pitchFamily="49" charset="0"/>
                <a:ea typeface="宋体" charset="-122"/>
              </a:rPr>
              <a:t>     return pizza;	</a:t>
            </a:r>
          </a:p>
          <a:p>
            <a:pPr eaLnBrk="1" hangingPunct="1">
              <a:lnSpc>
                <a:spcPct val="80000"/>
              </a:lnSpc>
              <a:buFont typeface="Wingdings" pitchFamily="2" charset="2"/>
              <a:buNone/>
            </a:pPr>
            <a:r>
              <a:rPr lang="en-US" altLang="zh-CN" sz="2000" dirty="0" smtClean="0">
                <a:latin typeface="Courier New" pitchFamily="49" charset="0"/>
                <a:ea typeface="宋体" charset="-122"/>
              </a:rPr>
              <a:t>  }</a:t>
            </a:r>
          </a:p>
          <a:p>
            <a:pPr eaLnBrk="1" hangingPunct="1">
              <a:lnSpc>
                <a:spcPct val="80000"/>
              </a:lnSpc>
              <a:buFont typeface="Wingdings" pitchFamily="2" charset="2"/>
              <a:buNone/>
            </a:pPr>
            <a:r>
              <a:rPr lang="en-US" altLang="zh-CN" sz="2000" dirty="0" smtClean="0">
                <a:latin typeface="Courier New" pitchFamily="49" charset="0"/>
                <a:ea typeface="宋体" charset="-122"/>
              </a:rPr>
              <a:t>}</a:t>
            </a:r>
          </a:p>
        </p:txBody>
      </p:sp>
    </p:spTree>
    <p:extLst>
      <p:ext uri="{BB962C8B-B14F-4D97-AF65-F5344CB8AC3E}">
        <p14:creationId xmlns:p14="http://schemas.microsoft.com/office/powerpoint/2010/main" val="15247241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31932CD-FB7C-4F3F-963B-AF269C9501F7}" type="datetime3">
              <a:rPr lang="zh-CN" altLang="en-US" smtClean="0"/>
              <a:pPr/>
              <a:t>2018年11月12日星期一</a:t>
            </a:fld>
            <a:endParaRPr lang="en-US" altLang="zh-CN" smtClean="0"/>
          </a:p>
        </p:txBody>
      </p:sp>
      <p:sp>
        <p:nvSpPr>
          <p:cNvPr id="21507"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1508"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F9E0194-36CE-4F89-AA5A-2540FDCA8E38}" type="slidenum">
              <a:rPr lang="en-US" altLang="zh-CN" smtClean="0">
                <a:ea typeface="宋体" charset="-122"/>
              </a:rPr>
              <a:pPr/>
              <a:t>22</a:t>
            </a:fld>
            <a:endParaRPr lang="en-US" altLang="zh-CN" smtClean="0">
              <a:ea typeface="宋体" charset="-122"/>
            </a:endParaRPr>
          </a:p>
        </p:txBody>
      </p:sp>
      <p:sp>
        <p:nvSpPr>
          <p:cNvPr id="21509" name="Rectangle 2"/>
          <p:cNvSpPr>
            <a:spLocks noGrp="1" noChangeArrowheads="1"/>
          </p:cNvSpPr>
          <p:nvPr>
            <p:ph type="title"/>
          </p:nvPr>
        </p:nvSpPr>
        <p:spPr>
          <a:xfrm>
            <a:off x="323528" y="417513"/>
            <a:ext cx="8172772" cy="1143000"/>
          </a:xfrm>
        </p:spPr>
        <p:txBody>
          <a:bodyPr>
            <a:normAutofit fontScale="90000"/>
          </a:bodyPr>
          <a:lstStyle/>
          <a:p>
            <a:r>
              <a:rPr lang="en-US" altLang="zh-CN" dirty="0" smtClean="0">
                <a:latin typeface="Comic Sans MS" pitchFamily="66" charset="0"/>
                <a:ea typeface="宋体" charset="-122"/>
              </a:rPr>
              <a:t>A</a:t>
            </a:r>
            <a:r>
              <a:rPr lang="zh-CN" altLang="en-US" dirty="0" smtClean="0">
                <a:latin typeface="Comic Sans MS" pitchFamily="66" charset="0"/>
                <a:ea typeface="宋体" charset="-122"/>
              </a:rPr>
              <a:t> </a:t>
            </a:r>
            <a:r>
              <a:rPr lang="en-US" altLang="zh-CN" smtClean="0">
                <a:latin typeface="Comic Sans MS" pitchFamily="66" charset="0"/>
                <a:ea typeface="宋体" charset="-122"/>
              </a:rPr>
              <a:t>framework</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for</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the</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pizza</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store</a:t>
            </a:r>
          </a:p>
        </p:txBody>
      </p:sp>
      <p:pic>
        <p:nvPicPr>
          <p:cNvPr id="3" name="图片 2"/>
          <p:cNvPicPr>
            <a:picLocks noChangeAspect="1"/>
          </p:cNvPicPr>
          <p:nvPr/>
        </p:nvPicPr>
        <p:blipFill>
          <a:blip r:embed="rId2"/>
          <a:stretch>
            <a:fillRect/>
          </a:stretch>
        </p:blipFill>
        <p:spPr>
          <a:xfrm>
            <a:off x="0" y="1268760"/>
            <a:ext cx="9144000" cy="5548899"/>
          </a:xfrm>
          <a:prstGeom prst="rect">
            <a:avLst/>
          </a:prstGeom>
        </p:spPr>
      </p:pic>
    </p:spTree>
    <p:extLst>
      <p:ext uri="{BB962C8B-B14F-4D97-AF65-F5344CB8AC3E}">
        <p14:creationId xmlns:p14="http://schemas.microsoft.com/office/powerpoint/2010/main" val="3786624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31932CD-FB7C-4F3F-963B-AF269C9501F7}" type="datetime3">
              <a:rPr lang="zh-CN" altLang="en-US" smtClean="0"/>
              <a:pPr/>
              <a:t>2018年11月12日星期一</a:t>
            </a:fld>
            <a:endParaRPr lang="en-US" altLang="zh-CN" smtClean="0"/>
          </a:p>
        </p:txBody>
      </p:sp>
      <p:sp>
        <p:nvSpPr>
          <p:cNvPr id="21507"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1508"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F9E0194-36CE-4F89-AA5A-2540FDCA8E38}" type="slidenum">
              <a:rPr lang="en-US" altLang="zh-CN" smtClean="0">
                <a:ea typeface="宋体" charset="-122"/>
              </a:rPr>
              <a:pPr/>
              <a:t>23</a:t>
            </a:fld>
            <a:endParaRPr lang="en-US" altLang="zh-CN" smtClean="0">
              <a:ea typeface="宋体" charset="-122"/>
            </a:endParaRPr>
          </a:p>
        </p:txBody>
      </p:sp>
      <p:sp>
        <p:nvSpPr>
          <p:cNvPr id="21509" name="Rectangle 2"/>
          <p:cNvSpPr>
            <a:spLocks noGrp="1" noChangeArrowheads="1"/>
          </p:cNvSpPr>
          <p:nvPr>
            <p:ph type="title"/>
          </p:nvPr>
        </p:nvSpPr>
        <p:spPr>
          <a:xfrm>
            <a:off x="323528" y="417513"/>
            <a:ext cx="8172772" cy="1143000"/>
          </a:xfrm>
        </p:spPr>
        <p:txBody>
          <a:bodyPr>
            <a:normAutofit/>
          </a:bodyPr>
          <a:lstStyle/>
          <a:p>
            <a:r>
              <a:rPr lang="en-US" altLang="zh-CN" dirty="0" smtClean="0">
                <a:latin typeface="Comic Sans MS" pitchFamily="66" charset="0"/>
                <a:ea typeface="宋体" charset="-122"/>
              </a:rPr>
              <a:t>Declaring</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a</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factory</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method</a:t>
            </a:r>
          </a:p>
        </p:txBody>
      </p:sp>
      <p:pic>
        <p:nvPicPr>
          <p:cNvPr id="2" name="图片 1"/>
          <p:cNvPicPr>
            <a:picLocks noChangeAspect="1"/>
          </p:cNvPicPr>
          <p:nvPr/>
        </p:nvPicPr>
        <p:blipFill>
          <a:blip r:embed="rId2"/>
          <a:stretch>
            <a:fillRect/>
          </a:stretch>
        </p:blipFill>
        <p:spPr>
          <a:xfrm>
            <a:off x="29719" y="1626703"/>
            <a:ext cx="9144000" cy="4970649"/>
          </a:xfrm>
          <a:prstGeom prst="rect">
            <a:avLst/>
          </a:prstGeom>
        </p:spPr>
      </p:pic>
    </p:spTree>
    <p:extLst>
      <p:ext uri="{BB962C8B-B14F-4D97-AF65-F5344CB8AC3E}">
        <p14:creationId xmlns:p14="http://schemas.microsoft.com/office/powerpoint/2010/main" val="7745768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normAutofit/>
          </a:bodyPr>
          <a:lstStyle/>
          <a:p>
            <a:pPr eaLnBrk="1" hangingPunct="1"/>
            <a:r>
              <a:rPr lang="en-US" altLang="zh-CN" smtClean="0">
                <a:ea typeface="宋体" charset="-122"/>
              </a:rPr>
              <a:t>Allowing the subclasses to decide</a:t>
            </a:r>
          </a:p>
        </p:txBody>
      </p:sp>
      <p:sp>
        <p:nvSpPr>
          <p:cNvPr id="25608" name="Text Box 21"/>
          <p:cNvSpPr txBox="1">
            <a:spLocks noChangeArrowheads="1"/>
          </p:cNvSpPr>
          <p:nvPr/>
        </p:nvSpPr>
        <p:spPr bwMode="auto">
          <a:xfrm>
            <a:off x="609600" y="5825380"/>
            <a:ext cx="7772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dirty="0">
                <a:ea typeface="宋体" charset="-122"/>
              </a:rPr>
              <a:t>A factory method handles object creation and encapsulates it in the subclass. This decouples the client code in the super class from the object creation that happens  in the subclass.</a:t>
            </a:r>
          </a:p>
        </p:txBody>
      </p:sp>
      <p:pic>
        <p:nvPicPr>
          <p:cNvPr id="2" name="图片 1"/>
          <p:cNvPicPr>
            <a:picLocks noChangeAspect="1"/>
          </p:cNvPicPr>
          <p:nvPr/>
        </p:nvPicPr>
        <p:blipFill>
          <a:blip r:embed="rId3"/>
          <a:stretch>
            <a:fillRect/>
          </a:stretch>
        </p:blipFill>
        <p:spPr>
          <a:xfrm>
            <a:off x="539552" y="1344242"/>
            <a:ext cx="8604448" cy="4424480"/>
          </a:xfrm>
          <a:prstGeom prst="rect">
            <a:avLst/>
          </a:prstGeom>
        </p:spPr>
      </p:pic>
    </p:spTree>
    <p:extLst>
      <p:ext uri="{BB962C8B-B14F-4D97-AF65-F5344CB8AC3E}">
        <p14:creationId xmlns:p14="http://schemas.microsoft.com/office/powerpoint/2010/main" val="659155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ea typeface="宋体" charset="-122"/>
              </a:rPr>
              <a:t>Factory Method Pattern</a:t>
            </a:r>
          </a:p>
        </p:txBody>
      </p:sp>
      <p:pic>
        <p:nvPicPr>
          <p:cNvPr id="2" name="图片 1"/>
          <p:cNvPicPr>
            <a:picLocks noChangeAspect="1"/>
          </p:cNvPicPr>
          <p:nvPr/>
        </p:nvPicPr>
        <p:blipFill>
          <a:blip r:embed="rId3"/>
          <a:stretch>
            <a:fillRect/>
          </a:stretch>
        </p:blipFill>
        <p:spPr>
          <a:xfrm>
            <a:off x="33659" y="1916832"/>
            <a:ext cx="8813800" cy="4013200"/>
          </a:xfrm>
          <a:prstGeom prst="rect">
            <a:avLst/>
          </a:prstGeom>
        </p:spPr>
      </p:pic>
    </p:spTree>
    <p:extLst>
      <p:ext uri="{BB962C8B-B14F-4D97-AF65-F5344CB8AC3E}">
        <p14:creationId xmlns:p14="http://schemas.microsoft.com/office/powerpoint/2010/main" val="17444572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60D28E5-9980-4FE9-9576-C9905A580CC8}" type="datetime3">
              <a:rPr lang="zh-CN" altLang="en-US" smtClean="0"/>
              <a:pPr/>
              <a:t>2018年11月12日星期一</a:t>
            </a:fld>
            <a:endParaRPr lang="en-US" altLang="zh-CN" smtClean="0"/>
          </a:p>
        </p:txBody>
      </p:sp>
      <p:sp>
        <p:nvSpPr>
          <p:cNvPr id="28675"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8676"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E5408EF-A6C6-4FB9-9CDE-DA8736534C6D}" type="slidenum">
              <a:rPr lang="en-US" altLang="zh-CN" smtClean="0">
                <a:ea typeface="宋体" charset="-122"/>
              </a:rPr>
              <a:pPr/>
              <a:t>26</a:t>
            </a:fld>
            <a:endParaRPr lang="en-US" altLang="zh-CN" smtClean="0">
              <a:ea typeface="宋体" charset="-122"/>
            </a:endParaRPr>
          </a:p>
        </p:txBody>
      </p:sp>
      <p:sp>
        <p:nvSpPr>
          <p:cNvPr id="28677" name="Rectangle 2"/>
          <p:cNvSpPr>
            <a:spLocks noGrp="1" noChangeArrowheads="1"/>
          </p:cNvSpPr>
          <p:nvPr>
            <p:ph type="title"/>
          </p:nvPr>
        </p:nvSpPr>
        <p:spPr/>
        <p:txBody>
          <a:bodyPr>
            <a:normAutofit fontScale="90000"/>
          </a:bodyPr>
          <a:lstStyle/>
          <a:p>
            <a:r>
              <a:rPr lang="en-US" altLang="zh-CN" smtClean="0">
                <a:latin typeface="Comic Sans MS" pitchFamily="66" charset="0"/>
                <a:ea typeface="宋体" charset="-122"/>
              </a:rPr>
              <a:t>Class diagram: Factory Method</a:t>
            </a:r>
          </a:p>
        </p:txBody>
      </p:sp>
      <p:pic>
        <p:nvPicPr>
          <p:cNvPr id="2" name="图片 1"/>
          <p:cNvPicPr>
            <a:picLocks noChangeAspect="1"/>
          </p:cNvPicPr>
          <p:nvPr/>
        </p:nvPicPr>
        <p:blipFill>
          <a:blip r:embed="rId2"/>
          <a:stretch>
            <a:fillRect/>
          </a:stretch>
        </p:blipFill>
        <p:spPr>
          <a:xfrm>
            <a:off x="0" y="1170393"/>
            <a:ext cx="9144000" cy="5282943"/>
          </a:xfrm>
          <a:prstGeom prst="rect">
            <a:avLst/>
          </a:prstGeom>
        </p:spPr>
      </p:pic>
    </p:spTree>
    <p:extLst>
      <p:ext uri="{BB962C8B-B14F-4D97-AF65-F5344CB8AC3E}">
        <p14:creationId xmlns:p14="http://schemas.microsoft.com/office/powerpoint/2010/main" val="3900390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内容占位符 2"/>
          <p:cNvSpPr>
            <a:spLocks noGrp="1"/>
          </p:cNvSpPr>
          <p:nvPr>
            <p:ph sz="quarter" idx="1"/>
          </p:nvPr>
        </p:nvSpPr>
        <p:spPr/>
        <p:txBody>
          <a:bodyPr/>
          <a:lstStyle/>
          <a:p>
            <a:pPr marL="514350" indent="-514350">
              <a:buFont typeface="+mj-lt"/>
              <a:buAutoNum type="arabicPeriod"/>
            </a:pPr>
            <a:r>
              <a:rPr lang="en-US" altLang="zh-CN" dirty="0"/>
              <a:t>A Case Analysis</a:t>
            </a:r>
          </a:p>
          <a:p>
            <a:pPr marL="514350" indent="-514350">
              <a:buFont typeface="+mj-lt"/>
              <a:buAutoNum type="arabicPeriod"/>
            </a:pPr>
            <a:r>
              <a:rPr lang="en-US" altLang="zh-CN" dirty="0" smtClean="0">
                <a:solidFill>
                  <a:srgbClr val="FF0000"/>
                </a:solidFill>
              </a:rPr>
              <a:t>Design Pattern: </a:t>
            </a:r>
            <a:r>
              <a:rPr lang="en-US" altLang="zh-CN" u="sng" dirty="0" smtClean="0">
                <a:solidFill>
                  <a:srgbClr val="FF0000"/>
                </a:solidFill>
              </a:rPr>
              <a:t>The Factory</a:t>
            </a:r>
            <a:r>
              <a:rPr lang="zh-CN" altLang="en-US" u="sng" dirty="0" smtClean="0">
                <a:solidFill>
                  <a:srgbClr val="FF0000"/>
                </a:solidFill>
              </a:rPr>
              <a:t> </a:t>
            </a:r>
            <a:r>
              <a:rPr lang="en-US" altLang="zh-CN" u="sng" dirty="0" smtClean="0">
                <a:solidFill>
                  <a:srgbClr val="FF0000"/>
                </a:solidFill>
              </a:rPr>
              <a:t>Method Pattern</a:t>
            </a:r>
          </a:p>
          <a:p>
            <a:pPr marL="514350" indent="-514350">
              <a:buFont typeface="+mj-lt"/>
              <a:buAutoNum type="arabicPeriod"/>
            </a:pPr>
            <a:r>
              <a:rPr lang="en-US" altLang="zh-CN" dirty="0" smtClean="0"/>
              <a:t>In-class practice</a:t>
            </a:r>
          </a:p>
          <a:p>
            <a:pPr marL="514350" indent="-514350">
              <a:buFont typeface="+mj-lt"/>
              <a:buAutoNum type="arabicPeriod"/>
            </a:pPr>
            <a:r>
              <a:rPr lang="en-US" altLang="zh-CN" dirty="0" smtClean="0"/>
              <a:t>An experiment in class</a:t>
            </a:r>
          </a:p>
          <a:p>
            <a:pPr marL="514350" indent="-514350">
              <a:buFont typeface="+mj-lt"/>
              <a:buAutoNum type="arabicPeriod"/>
            </a:pPr>
            <a:r>
              <a:rPr lang="en-US" altLang="zh-CN" dirty="0" smtClean="0"/>
              <a:t>Practices of design pattern as homework</a:t>
            </a:r>
            <a:endParaRPr lang="zh-CN" altLang="en-US" dirty="0"/>
          </a:p>
        </p:txBody>
      </p:sp>
      <p:sp>
        <p:nvSpPr>
          <p:cNvPr id="4" name="TextBox 3"/>
          <p:cNvSpPr txBox="1"/>
          <p:nvPr/>
        </p:nvSpPr>
        <p:spPr>
          <a:xfrm>
            <a:off x="2984259" y="6429396"/>
            <a:ext cx="5516831" cy="338554"/>
          </a:xfrm>
          <a:prstGeom prst="rect">
            <a:avLst/>
          </a:prstGeom>
          <a:noFill/>
        </p:spPr>
        <p:txBody>
          <a:bodyPr wrap="none" rtlCol="0">
            <a:spAutoFit/>
          </a:bodyPr>
          <a:lstStyle/>
          <a:p>
            <a:r>
              <a:rPr lang="en-US" altLang="zh-CN" sz="1600" dirty="0" smtClean="0"/>
              <a:t>Dalian </a:t>
            </a:r>
            <a:r>
              <a:rPr lang="en-US" altLang="zh-CN" sz="1600" dirty="0" err="1" smtClean="0"/>
              <a:t>Neusoft</a:t>
            </a:r>
            <a:r>
              <a:rPr lang="en-US" altLang="zh-CN" sz="1600" dirty="0" smtClean="0"/>
              <a:t> University of Information  © Copyright</a:t>
            </a:r>
            <a:endParaRPr lang="zh-CN" altLang="en-US" sz="1600" dirty="0"/>
          </a:p>
        </p:txBody>
      </p:sp>
      <p:pic>
        <p:nvPicPr>
          <p:cNvPr id="5" name="Picture 2" descr="http://img0w.pconline.com.cn/pconline/1111/01/spcgroup/width_640,qua_30/2572618_imagesCAW0THLT.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7224" y="6432965"/>
            <a:ext cx="1571636" cy="353621"/>
          </a:xfrm>
          <a:prstGeom prst="rect">
            <a:avLst/>
          </a:prstGeom>
          <a:noFill/>
        </p:spPr>
      </p:pic>
    </p:spTree>
    <p:extLst>
      <p:ext uri="{BB962C8B-B14F-4D97-AF65-F5344CB8AC3E}">
        <p14:creationId xmlns:p14="http://schemas.microsoft.com/office/powerpoint/2010/main" val="1409560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28</a:t>
            </a:fld>
            <a:endParaRPr lang="en-US" altLang="zh-CN" smtClean="0">
              <a:ea typeface="宋体" charset="-122"/>
            </a:endParaRPr>
          </a:p>
        </p:txBody>
      </p:sp>
      <p:sp>
        <p:nvSpPr>
          <p:cNvPr id="27653" name="Rectangle 2"/>
          <p:cNvSpPr>
            <a:spLocks noGrp="1" noChangeArrowheads="1"/>
          </p:cNvSpPr>
          <p:nvPr>
            <p:ph type="title"/>
          </p:nvPr>
        </p:nvSpPr>
        <p:spPr/>
        <p:txBody>
          <a:bodyPr/>
          <a:lstStyle/>
          <a:p>
            <a:pPr marL="723900" indent="-723900"/>
            <a:r>
              <a:rPr lang="en-US" altLang="zh-CN" smtClean="0">
                <a:latin typeface="Comic Sans MS" pitchFamily="66" charset="0"/>
                <a:ea typeface="宋体" charset="-122"/>
              </a:rPr>
              <a:t>The Factory Method Pattern</a:t>
            </a:r>
          </a:p>
        </p:txBody>
      </p:sp>
      <p:sp>
        <p:nvSpPr>
          <p:cNvPr id="27654" name="Rectangle 3"/>
          <p:cNvSpPr>
            <a:spLocks noGrp="1" noChangeArrowheads="1"/>
          </p:cNvSpPr>
          <p:nvPr>
            <p:ph type="body" idx="1"/>
          </p:nvPr>
        </p:nvSpPr>
        <p:spPr/>
        <p:txBody>
          <a:bodyPr/>
          <a:lstStyle/>
          <a:p>
            <a:pPr marL="762000" indent="-762000"/>
            <a:r>
              <a:rPr lang="en-US" altLang="zh-CN" dirty="0" smtClean="0">
                <a:solidFill>
                  <a:srgbClr val="FF0000"/>
                </a:solidFill>
                <a:latin typeface="Comic Sans MS" pitchFamily="66" charset="0"/>
                <a:ea typeface="宋体" charset="-122"/>
              </a:rPr>
              <a:t>The Factory Method Pattern </a:t>
            </a:r>
            <a:r>
              <a:rPr lang="en-US" altLang="zh-CN" dirty="0" smtClean="0">
                <a:latin typeface="Comic Sans MS" pitchFamily="66" charset="0"/>
                <a:ea typeface="宋体" charset="-122"/>
              </a:rPr>
              <a:t>defines an interface for creating an object, but lets subclasses decide which class to instantiate. Factory Method lets a class defer instantiation to subclasses.</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5" descr="MCj00788120000[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4663" y="4191000"/>
            <a:ext cx="163353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272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29</a:t>
            </a:fld>
            <a:endParaRPr lang="en-US" altLang="zh-CN" smtClean="0">
              <a:ea typeface="宋体" charset="-122"/>
            </a:endParaRPr>
          </a:p>
        </p:txBody>
      </p:sp>
      <p:sp>
        <p:nvSpPr>
          <p:cNvPr id="27653" name="Rectangle 2"/>
          <p:cNvSpPr>
            <a:spLocks noGrp="1" noChangeArrowheads="1"/>
          </p:cNvSpPr>
          <p:nvPr>
            <p:ph type="title"/>
          </p:nvPr>
        </p:nvSpPr>
        <p:spPr/>
        <p:txBody>
          <a:bodyPr/>
          <a:lstStyle/>
          <a:p>
            <a:pPr marL="723900" indent="-723900"/>
            <a:r>
              <a:rPr lang="en-US" altLang="zh-CN" smtClean="0">
                <a:latin typeface="Comic Sans MS" pitchFamily="66" charset="0"/>
                <a:ea typeface="宋体" charset="-122"/>
              </a:rPr>
              <a:t>The Factory Method Pattern</a:t>
            </a:r>
          </a:p>
        </p:txBody>
      </p:sp>
      <p:sp>
        <p:nvSpPr>
          <p:cNvPr id="27654" name="Rectangle 3"/>
          <p:cNvSpPr>
            <a:spLocks noGrp="1" noChangeArrowheads="1"/>
          </p:cNvSpPr>
          <p:nvPr>
            <p:ph type="body" idx="1"/>
          </p:nvPr>
        </p:nvSpPr>
        <p:spPr/>
        <p:txBody>
          <a:bodyPr/>
          <a:lstStyle/>
          <a:p>
            <a:r>
              <a:rPr lang="en-US" altLang="zh-CN" b="1" dirty="0"/>
              <a:t>Intent</a:t>
            </a:r>
          </a:p>
          <a:p>
            <a:r>
              <a:rPr lang="en-US" altLang="zh-CN" dirty="0"/>
              <a:t>Define an interface for creating an object, but let subclasses decide which class to instantiate. Factory Method lets a class </a:t>
            </a:r>
            <a:r>
              <a:rPr lang="en-US" altLang="zh-CN" dirty="0" smtClean="0"/>
              <a:t>defer(</a:t>
            </a:r>
            <a:r>
              <a:rPr lang="zh-CN" altLang="en-US" dirty="0" smtClean="0"/>
              <a:t>延迟）</a:t>
            </a:r>
            <a:r>
              <a:rPr lang="en-US" altLang="zh-CN" dirty="0" smtClean="0"/>
              <a:t> </a:t>
            </a:r>
            <a:r>
              <a:rPr lang="en-US" altLang="zh-CN" dirty="0"/>
              <a:t>instantiation to subclasses.</a:t>
            </a:r>
          </a:p>
          <a:p>
            <a:r>
              <a:rPr lang="en-US" altLang="zh-CN" dirty="0"/>
              <a:t>Defining a </a:t>
            </a:r>
            <a:r>
              <a:rPr lang="en-US" altLang="zh-CN" dirty="0" smtClean="0"/>
              <a:t>“virtual”</a:t>
            </a:r>
            <a:r>
              <a:rPr lang="zh-CN" altLang="en-US" dirty="0" smtClean="0"/>
              <a:t>（虚拟）</a:t>
            </a:r>
            <a:r>
              <a:rPr lang="en-US" altLang="zh-CN" dirty="0" smtClean="0"/>
              <a:t> </a:t>
            </a:r>
            <a:r>
              <a:rPr lang="en-US" altLang="zh-CN" dirty="0"/>
              <a:t>constructor.</a:t>
            </a:r>
          </a:p>
          <a:p>
            <a:r>
              <a:rPr lang="en-US" altLang="zh-CN" dirty="0"/>
              <a:t>The new operator considered harmful.</a:t>
            </a:r>
            <a:endParaRPr lang="en-US" altLang="zh-CN" dirty="0" smtClean="0">
              <a:latin typeface="Comic Sans MS" pitchFamily="66" charset="0"/>
              <a:ea typeface="宋体" charset="-122"/>
            </a:endParaRP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5" descr="MCj00788120000[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42919" y="4582244"/>
            <a:ext cx="163353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0063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mtClean="0">
                <a:ea typeface="宋体" charset="-122"/>
              </a:rPr>
              <a:t>Reviw: Design Principle</a:t>
            </a:r>
          </a:p>
        </p:txBody>
      </p:sp>
      <p:sp>
        <p:nvSpPr>
          <p:cNvPr id="16387" name="Rectangle 3"/>
          <p:cNvSpPr>
            <a:spLocks noGrp="1" noChangeArrowheads="1"/>
          </p:cNvSpPr>
          <p:nvPr>
            <p:ph type="body" idx="1"/>
          </p:nvPr>
        </p:nvSpPr>
        <p:spPr/>
        <p:txBody>
          <a:bodyPr/>
          <a:lstStyle/>
          <a:p>
            <a:pPr>
              <a:buClrTx/>
              <a:buFont typeface="Arial" charset="0"/>
              <a:buNone/>
            </a:pPr>
            <a:r>
              <a:rPr lang="en-US" altLang="zh-CN" smtClean="0">
                <a:ea typeface="宋体" charset="-122"/>
              </a:rPr>
              <a:t>The Open-Closed Principle</a:t>
            </a:r>
          </a:p>
          <a:p>
            <a:pPr>
              <a:buClrTx/>
              <a:buFont typeface="Arial" charset="0"/>
              <a:buNone/>
            </a:pPr>
            <a:r>
              <a:rPr lang="en-US" altLang="zh-CN" smtClean="0">
                <a:ea typeface="宋体" charset="-122"/>
              </a:rPr>
              <a:t>	Classes should be open for extension, but closed for modification.</a:t>
            </a:r>
          </a:p>
        </p:txBody>
      </p:sp>
      <p:sp>
        <p:nvSpPr>
          <p:cNvPr id="6148" name="AutoShape 4"/>
          <p:cNvSpPr>
            <a:spLocks noChangeArrowheads="1"/>
          </p:cNvSpPr>
          <p:nvPr/>
        </p:nvSpPr>
        <p:spPr bwMode="auto">
          <a:xfrm>
            <a:off x="6934200" y="533400"/>
            <a:ext cx="1066800" cy="838200"/>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83635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87">
                                            <p:txEl>
                                              <p:pRg st="1" end="1"/>
                                            </p:txEl>
                                          </p:spTgt>
                                        </p:tgtEl>
                                        <p:attrNameLst>
                                          <p:attrName>style.visibility</p:attrName>
                                        </p:attrNameLst>
                                      </p:cBhvr>
                                      <p:to>
                                        <p:strVal val="visible"/>
                                      </p:to>
                                    </p:set>
                                    <p:anim calcmode="lin" valueType="num">
                                      <p:cBhvr additive="base">
                                        <p:cTn id="13" dur="5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30</a:t>
            </a:fld>
            <a:endParaRPr lang="en-US" altLang="zh-CN" smtClean="0">
              <a:ea typeface="宋体" charset="-122"/>
            </a:endParaRPr>
          </a:p>
        </p:txBody>
      </p:sp>
      <p:sp>
        <p:nvSpPr>
          <p:cNvPr id="27653" name="Rectangle 2"/>
          <p:cNvSpPr>
            <a:spLocks noGrp="1" noChangeArrowheads="1"/>
          </p:cNvSpPr>
          <p:nvPr>
            <p:ph type="title"/>
          </p:nvPr>
        </p:nvSpPr>
        <p:spPr/>
        <p:txBody>
          <a:bodyPr/>
          <a:lstStyle/>
          <a:p>
            <a:pPr marL="723900" indent="-723900"/>
            <a:r>
              <a:rPr lang="en-US" altLang="zh-CN" smtClean="0">
                <a:latin typeface="Comic Sans MS" pitchFamily="66" charset="0"/>
                <a:ea typeface="宋体" charset="-122"/>
              </a:rPr>
              <a:t>The Factory Method Pattern</a:t>
            </a:r>
          </a:p>
        </p:txBody>
      </p:sp>
      <p:sp>
        <p:nvSpPr>
          <p:cNvPr id="27654" name="Rectangle 3"/>
          <p:cNvSpPr>
            <a:spLocks noGrp="1" noChangeArrowheads="1"/>
          </p:cNvSpPr>
          <p:nvPr>
            <p:ph type="body" idx="1"/>
          </p:nvPr>
        </p:nvSpPr>
        <p:spPr/>
        <p:txBody>
          <a:bodyPr>
            <a:normAutofit/>
          </a:bodyPr>
          <a:lstStyle/>
          <a:p>
            <a:pPr marL="0" indent="0">
              <a:buNone/>
            </a:pPr>
            <a:r>
              <a:rPr lang="en-US" altLang="zh-CN" b="1" dirty="0"/>
              <a:t>Problem</a:t>
            </a:r>
          </a:p>
          <a:p>
            <a:r>
              <a:rPr lang="en-US" altLang="zh-CN" dirty="0"/>
              <a:t>A framework needs to standardize the architectural model for a range of applications, but allow for individual applications to define their own domain objects and provide for their instantiation</a:t>
            </a:r>
            <a:r>
              <a:rPr lang="en-US" altLang="zh-CN" dirty="0" smtClean="0"/>
              <a:t>.</a:t>
            </a:r>
          </a:p>
          <a:p>
            <a:r>
              <a:rPr lang="zh-CN" altLang="en-US" dirty="0" smtClean="0">
                <a:latin typeface="Comic Sans MS" pitchFamily="66" charset="0"/>
                <a:ea typeface="宋体" charset="-122"/>
              </a:rPr>
              <a:t>一种为了标准化系列应用的体系结构模型而建立的框架，允许个体的应用定义自己的领域对象并提供实例化接口。</a:t>
            </a:r>
            <a:endParaRPr lang="en-US" altLang="zh-CN" dirty="0" smtClean="0">
              <a:latin typeface="Comic Sans MS" pitchFamily="66" charset="0"/>
              <a:ea typeface="宋体" charset="-122"/>
            </a:endParaRP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00635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31</a:t>
            </a:fld>
            <a:endParaRPr lang="en-US" altLang="zh-CN" smtClean="0">
              <a:ea typeface="宋体" charset="-122"/>
            </a:endParaRPr>
          </a:p>
        </p:txBody>
      </p:sp>
      <p:sp>
        <p:nvSpPr>
          <p:cNvPr id="27653" name="Rectangle 2"/>
          <p:cNvSpPr>
            <a:spLocks noGrp="1" noChangeArrowheads="1"/>
          </p:cNvSpPr>
          <p:nvPr>
            <p:ph type="title"/>
          </p:nvPr>
        </p:nvSpPr>
        <p:spPr>
          <a:xfrm>
            <a:off x="179512" y="228600"/>
            <a:ext cx="8784976" cy="990600"/>
          </a:xfrm>
        </p:spPr>
        <p:txBody>
          <a:bodyPr>
            <a:normAutofit fontScale="90000"/>
          </a:bodyPr>
          <a:lstStyle/>
          <a:p>
            <a:pPr marL="723900" indent="-723900"/>
            <a:r>
              <a:rPr lang="en-US" altLang="zh-CN" dirty="0" smtClean="0">
                <a:latin typeface="Comic Sans MS" pitchFamily="66" charset="0"/>
                <a:ea typeface="宋体" charset="-122"/>
              </a:rPr>
              <a:t>The Dependency Inversion Principle</a:t>
            </a:r>
          </a:p>
        </p:txBody>
      </p:sp>
      <p:sp>
        <p:nvSpPr>
          <p:cNvPr id="27654" name="Rectangle 3"/>
          <p:cNvSpPr>
            <a:spLocks noGrp="1" noChangeArrowheads="1"/>
          </p:cNvSpPr>
          <p:nvPr>
            <p:ph type="body" idx="1"/>
          </p:nvPr>
        </p:nvSpPr>
        <p:spPr/>
        <p:txBody>
          <a:bodyPr/>
          <a:lstStyle/>
          <a:p>
            <a:pPr marL="0" indent="0">
              <a:buNone/>
            </a:pPr>
            <a:r>
              <a:rPr lang="en-US" altLang="zh-CN" dirty="0" smtClean="0">
                <a:latin typeface="Comic Sans MS" pitchFamily="66" charset="0"/>
                <a:ea typeface="宋体" charset="-122"/>
              </a:rPr>
              <a:t>Depend</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upon</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abstractions.</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Do</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not</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depend</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upon</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concrete</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classes.</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74116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32</a:t>
            </a:fld>
            <a:endParaRPr lang="en-US" altLang="zh-CN" smtClean="0">
              <a:ea typeface="宋体" charset="-122"/>
            </a:endParaRPr>
          </a:p>
        </p:txBody>
      </p:sp>
      <p:sp>
        <p:nvSpPr>
          <p:cNvPr id="27653" name="Rectangle 2"/>
          <p:cNvSpPr>
            <a:spLocks noGrp="1" noChangeArrowheads="1"/>
          </p:cNvSpPr>
          <p:nvPr>
            <p:ph type="title"/>
          </p:nvPr>
        </p:nvSpPr>
        <p:spPr>
          <a:xfrm>
            <a:off x="179512" y="228600"/>
            <a:ext cx="8784976" cy="990600"/>
          </a:xfrm>
        </p:spPr>
        <p:txBody>
          <a:bodyPr>
            <a:normAutofit fontScale="90000"/>
          </a:bodyPr>
          <a:lstStyle/>
          <a:p>
            <a:pPr marL="723900" indent="-723900"/>
            <a:r>
              <a:rPr lang="en-US" altLang="zh-CN" dirty="0" smtClean="0">
                <a:latin typeface="Comic Sans MS" pitchFamily="66" charset="0"/>
                <a:ea typeface="宋体" charset="-122"/>
              </a:rPr>
              <a:t>The Dependency Inversion Principle</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内容占位符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t="-2009" b="-2009"/>
          <a:stretch>
            <a:fillRect/>
          </a:stretch>
        </p:blipFill>
        <p:spPr>
          <a:xfrm>
            <a:off x="539750" y="1516063"/>
            <a:ext cx="8224838" cy="4724400"/>
          </a:xfrm>
        </p:spPr>
      </p:pic>
    </p:spTree>
    <p:extLst>
      <p:ext uri="{BB962C8B-B14F-4D97-AF65-F5344CB8AC3E}">
        <p14:creationId xmlns:p14="http://schemas.microsoft.com/office/powerpoint/2010/main" val="35713224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dirty="0"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33</a:t>
            </a:fld>
            <a:endParaRPr lang="en-US" altLang="zh-CN" smtClean="0">
              <a:ea typeface="宋体" charset="-122"/>
            </a:endParaRPr>
          </a:p>
        </p:txBody>
      </p:sp>
      <p:sp>
        <p:nvSpPr>
          <p:cNvPr id="27653" name="Rectangle 2"/>
          <p:cNvSpPr>
            <a:spLocks noGrp="1" noChangeArrowheads="1"/>
          </p:cNvSpPr>
          <p:nvPr>
            <p:ph type="title"/>
          </p:nvPr>
        </p:nvSpPr>
        <p:spPr>
          <a:xfrm>
            <a:off x="179512" y="228600"/>
            <a:ext cx="8784976" cy="990600"/>
          </a:xfrm>
        </p:spPr>
        <p:txBody>
          <a:bodyPr>
            <a:normAutofit/>
          </a:bodyPr>
          <a:lstStyle/>
          <a:p>
            <a:pPr marL="723900" indent="-723900"/>
            <a:r>
              <a:rPr lang="en-US" altLang="zh-CN" sz="2800" dirty="0" smtClean="0">
                <a:latin typeface="Comic Sans MS" pitchFamily="66" charset="0"/>
                <a:ea typeface="宋体" charset="-122"/>
              </a:rPr>
              <a:t>How</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to</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ensure</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the</a:t>
            </a:r>
            <a:r>
              <a:rPr lang="zh-CN" altLang="en-US" sz="2800" dirty="0" smtClean="0">
                <a:latin typeface="Comic Sans MS" pitchFamily="66" charset="0"/>
                <a:ea typeface="宋体" charset="-122"/>
              </a:rPr>
              <a:t> </a:t>
            </a:r>
            <a:r>
              <a:rPr lang="en-US" altLang="zh-CN" sz="2800" dirty="0" err="1" smtClean="0">
                <a:latin typeface="Comic Sans MS" pitchFamily="66" charset="0"/>
                <a:ea typeface="宋体" charset="-122"/>
              </a:rPr>
              <a:t>consistancy</a:t>
            </a:r>
            <a:r>
              <a:rPr lang="zh-CN" altLang="en-US" sz="2800" dirty="0">
                <a:latin typeface="Comic Sans MS" pitchFamily="66" charset="0"/>
                <a:ea typeface="宋体" charset="-122"/>
              </a:rPr>
              <a:t> </a:t>
            </a:r>
            <a:r>
              <a:rPr lang="en-US" altLang="zh-CN" sz="2800" dirty="0" smtClean="0">
                <a:latin typeface="Comic Sans MS" pitchFamily="66" charset="0"/>
                <a:ea typeface="宋体" charset="-122"/>
              </a:rPr>
              <a:t>in</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the</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ingredients?</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内容占位符 6"/>
          <p:cNvPicPr>
            <a:picLocks noGrp="1" noChangeAspect="1"/>
          </p:cNvPicPr>
          <p:nvPr>
            <p:ph sz="quarter" idx="1"/>
          </p:nvPr>
        </p:nvPicPr>
        <p:blipFill>
          <a:blip r:embed="rId3" cstate="screen">
            <a:extLst>
              <a:ext uri="{28A0092B-C50C-407E-A947-70E740481C1C}">
                <a14:useLocalDpi xmlns:a14="http://schemas.microsoft.com/office/drawing/2010/main"/>
              </a:ext>
            </a:extLst>
          </a:blip>
          <a:srcRect l="-1731" r="-1731"/>
          <a:stretch>
            <a:fillRect/>
          </a:stretch>
        </p:blipFill>
        <p:spPr>
          <a:xfrm>
            <a:off x="323528" y="1600200"/>
            <a:ext cx="8442647" cy="4495800"/>
          </a:xfrm>
        </p:spPr>
      </p:pic>
    </p:spTree>
    <p:extLst>
      <p:ext uri="{BB962C8B-B14F-4D97-AF65-F5344CB8AC3E}">
        <p14:creationId xmlns:p14="http://schemas.microsoft.com/office/powerpoint/2010/main" val="2049590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dirty="0"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34</a:t>
            </a:fld>
            <a:endParaRPr lang="en-US" altLang="zh-CN" smtClean="0">
              <a:ea typeface="宋体" charset="-122"/>
            </a:endParaRPr>
          </a:p>
        </p:txBody>
      </p:sp>
      <p:sp>
        <p:nvSpPr>
          <p:cNvPr id="27653" name="Rectangle 2"/>
          <p:cNvSpPr>
            <a:spLocks noGrp="1" noChangeArrowheads="1"/>
          </p:cNvSpPr>
          <p:nvPr>
            <p:ph type="title"/>
          </p:nvPr>
        </p:nvSpPr>
        <p:spPr>
          <a:xfrm>
            <a:off x="179512" y="228600"/>
            <a:ext cx="8784976" cy="990600"/>
          </a:xfrm>
        </p:spPr>
        <p:txBody>
          <a:bodyPr>
            <a:normAutofit/>
          </a:bodyPr>
          <a:lstStyle/>
          <a:p>
            <a:pPr marL="723900" indent="-723900"/>
            <a:r>
              <a:rPr lang="en-US" altLang="zh-CN" sz="2800" dirty="0" smtClean="0">
                <a:latin typeface="Comic Sans MS" pitchFamily="66" charset="0"/>
                <a:ea typeface="宋体" charset="-122"/>
              </a:rPr>
              <a:t>How</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to</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ensure</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the</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consistency</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in</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the</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ingredients?</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内容占位符 12"/>
          <p:cNvPicPr>
            <a:picLocks noGrp="1" noChangeAspect="1"/>
          </p:cNvPicPr>
          <p:nvPr>
            <p:ph sz="quarter" idx="1"/>
          </p:nvPr>
        </p:nvPicPr>
        <p:blipFill>
          <a:blip r:embed="rId3"/>
          <a:srcRect t="-10689" b="-10689"/>
          <a:stretch>
            <a:fillRect/>
          </a:stretch>
        </p:blipFill>
        <p:spPr>
          <a:xfrm>
            <a:off x="467544" y="1556792"/>
            <a:ext cx="8043793" cy="4177059"/>
          </a:xfrm>
          <a:prstGeom prst="rect">
            <a:avLst/>
          </a:prstGeom>
          <a:noFill/>
          <a:ln>
            <a:noFill/>
          </a:ln>
        </p:spPr>
      </p:pic>
    </p:spTree>
    <p:extLst>
      <p:ext uri="{BB962C8B-B14F-4D97-AF65-F5344CB8AC3E}">
        <p14:creationId xmlns:p14="http://schemas.microsoft.com/office/powerpoint/2010/main" val="4624950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dirty="0"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35</a:t>
            </a:fld>
            <a:endParaRPr lang="en-US" altLang="zh-CN" smtClean="0">
              <a:ea typeface="宋体" charset="-122"/>
            </a:endParaRPr>
          </a:p>
        </p:txBody>
      </p:sp>
      <p:sp>
        <p:nvSpPr>
          <p:cNvPr id="27653" name="Rectangle 2"/>
          <p:cNvSpPr>
            <a:spLocks noGrp="1" noChangeArrowheads="1"/>
          </p:cNvSpPr>
          <p:nvPr>
            <p:ph type="title"/>
          </p:nvPr>
        </p:nvSpPr>
        <p:spPr>
          <a:xfrm>
            <a:off x="179512" y="228600"/>
            <a:ext cx="8784976" cy="990600"/>
          </a:xfrm>
        </p:spPr>
        <p:txBody>
          <a:bodyPr>
            <a:normAutofit/>
          </a:bodyPr>
          <a:lstStyle/>
          <a:p>
            <a:pPr marL="723900" indent="-723900"/>
            <a:r>
              <a:rPr lang="en-US" altLang="zh-CN" sz="2800" dirty="0" smtClean="0">
                <a:latin typeface="Comic Sans MS" pitchFamily="66" charset="0"/>
                <a:ea typeface="宋体" charset="-122"/>
              </a:rPr>
              <a:t>Building</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the</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ingredient</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factories</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内容占位符 2"/>
          <p:cNvPicPr>
            <a:picLocks noGrp="1" noChangeAspect="1"/>
          </p:cNvPicPr>
          <p:nvPr>
            <p:ph sz="quarter" idx="1"/>
          </p:nvPr>
        </p:nvPicPr>
        <p:blipFill>
          <a:blip r:embed="rId3"/>
          <a:srcRect t="-9990" b="-9990"/>
          <a:stretch>
            <a:fillRect/>
          </a:stretch>
        </p:blipFill>
        <p:spPr>
          <a:xfrm>
            <a:off x="251520" y="1628800"/>
            <a:ext cx="8540268" cy="4709120"/>
          </a:xfrm>
        </p:spPr>
      </p:pic>
    </p:spTree>
    <p:extLst>
      <p:ext uri="{BB962C8B-B14F-4D97-AF65-F5344CB8AC3E}">
        <p14:creationId xmlns:p14="http://schemas.microsoft.com/office/powerpoint/2010/main" val="33279812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dirty="0"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36</a:t>
            </a:fld>
            <a:endParaRPr lang="en-US" altLang="zh-CN" smtClean="0">
              <a:ea typeface="宋体" charset="-122"/>
            </a:endParaRPr>
          </a:p>
        </p:txBody>
      </p:sp>
      <p:sp>
        <p:nvSpPr>
          <p:cNvPr id="27653" name="Rectangle 2"/>
          <p:cNvSpPr>
            <a:spLocks noGrp="1" noChangeArrowheads="1"/>
          </p:cNvSpPr>
          <p:nvPr>
            <p:ph type="title"/>
          </p:nvPr>
        </p:nvSpPr>
        <p:spPr>
          <a:xfrm>
            <a:off x="179512" y="228600"/>
            <a:ext cx="8784976" cy="990600"/>
          </a:xfrm>
        </p:spPr>
        <p:txBody>
          <a:bodyPr>
            <a:normAutofit/>
          </a:bodyPr>
          <a:lstStyle/>
          <a:p>
            <a:pPr marL="723900" indent="-723900"/>
            <a:r>
              <a:rPr lang="en-US" altLang="zh-CN" sz="2800" dirty="0" smtClean="0">
                <a:latin typeface="Comic Sans MS" pitchFamily="66" charset="0"/>
                <a:ea typeface="宋体" charset="-122"/>
              </a:rPr>
              <a:t>Building</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the</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New</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York</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ingredient</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factory</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内容占位符 3"/>
          <p:cNvPicPr>
            <a:picLocks noGrp="1" noChangeAspect="1"/>
          </p:cNvPicPr>
          <p:nvPr>
            <p:ph sz="quarter" idx="1"/>
          </p:nvPr>
        </p:nvPicPr>
        <p:blipFill>
          <a:blip r:embed="rId3"/>
          <a:srcRect l="-1253" r="-1253"/>
          <a:stretch>
            <a:fillRect/>
          </a:stretch>
        </p:blipFill>
        <p:spPr/>
      </p:pic>
    </p:spTree>
    <p:extLst>
      <p:ext uri="{BB962C8B-B14F-4D97-AF65-F5344CB8AC3E}">
        <p14:creationId xmlns:p14="http://schemas.microsoft.com/office/powerpoint/2010/main" val="30674467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dirty="0"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37</a:t>
            </a:fld>
            <a:endParaRPr lang="en-US" altLang="zh-CN" smtClean="0">
              <a:ea typeface="宋体" charset="-122"/>
            </a:endParaRPr>
          </a:p>
        </p:txBody>
      </p:sp>
      <p:sp>
        <p:nvSpPr>
          <p:cNvPr id="27653" name="Rectangle 2"/>
          <p:cNvSpPr>
            <a:spLocks noGrp="1" noChangeArrowheads="1"/>
          </p:cNvSpPr>
          <p:nvPr>
            <p:ph type="title"/>
          </p:nvPr>
        </p:nvSpPr>
        <p:spPr>
          <a:xfrm>
            <a:off x="0" y="228600"/>
            <a:ext cx="8964488" cy="990600"/>
          </a:xfrm>
        </p:spPr>
        <p:txBody>
          <a:bodyPr>
            <a:normAutofit/>
          </a:bodyPr>
          <a:lstStyle/>
          <a:p>
            <a:pPr marL="723900" indent="-723900"/>
            <a:r>
              <a:rPr lang="en-US" altLang="zh-CN" sz="2800" dirty="0" smtClean="0">
                <a:latin typeface="Comic Sans MS" pitchFamily="66" charset="0"/>
                <a:ea typeface="宋体" charset="-122"/>
              </a:rPr>
              <a:t>Reworking</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the</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pizzas</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内容占位符 2"/>
          <p:cNvPicPr>
            <a:picLocks noGrp="1" noChangeAspect="1"/>
          </p:cNvPicPr>
          <p:nvPr>
            <p:ph sz="quarter" idx="1"/>
          </p:nvPr>
        </p:nvPicPr>
        <p:blipFill>
          <a:blip r:embed="rId3"/>
          <a:srcRect l="-22595" r="-22595"/>
          <a:stretch>
            <a:fillRect/>
          </a:stretch>
        </p:blipFill>
        <p:spPr>
          <a:xfrm>
            <a:off x="323528" y="1628800"/>
            <a:ext cx="8153400" cy="4495800"/>
          </a:xfrm>
        </p:spPr>
      </p:pic>
    </p:spTree>
    <p:extLst>
      <p:ext uri="{BB962C8B-B14F-4D97-AF65-F5344CB8AC3E}">
        <p14:creationId xmlns:p14="http://schemas.microsoft.com/office/powerpoint/2010/main" val="4139868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dirty="0"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38</a:t>
            </a:fld>
            <a:endParaRPr lang="en-US" altLang="zh-CN" smtClean="0">
              <a:ea typeface="宋体" charset="-122"/>
            </a:endParaRPr>
          </a:p>
        </p:txBody>
      </p:sp>
      <p:sp>
        <p:nvSpPr>
          <p:cNvPr id="27653" name="Rectangle 2"/>
          <p:cNvSpPr>
            <a:spLocks noGrp="1" noChangeArrowheads="1"/>
          </p:cNvSpPr>
          <p:nvPr>
            <p:ph type="title"/>
          </p:nvPr>
        </p:nvSpPr>
        <p:spPr>
          <a:xfrm>
            <a:off x="0" y="228600"/>
            <a:ext cx="8964488" cy="990600"/>
          </a:xfrm>
        </p:spPr>
        <p:txBody>
          <a:bodyPr>
            <a:normAutofit/>
          </a:bodyPr>
          <a:lstStyle/>
          <a:p>
            <a:pPr marL="723900" indent="-723900"/>
            <a:r>
              <a:rPr lang="en-US" altLang="zh-CN" sz="2800" dirty="0" smtClean="0">
                <a:latin typeface="Comic Sans MS" pitchFamily="66" charset="0"/>
                <a:ea typeface="宋体" charset="-122"/>
              </a:rPr>
              <a:t>Reworking</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the</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pizzas</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内容占位符 3"/>
          <p:cNvPicPr>
            <a:picLocks noGrp="1" noChangeAspect="1"/>
          </p:cNvPicPr>
          <p:nvPr>
            <p:ph sz="quarter" idx="1"/>
          </p:nvPr>
        </p:nvPicPr>
        <p:blipFill>
          <a:blip r:embed="rId3"/>
          <a:srcRect t="-11181" b="-11181"/>
          <a:stretch>
            <a:fillRect/>
          </a:stretch>
        </p:blipFill>
        <p:spPr>
          <a:xfrm>
            <a:off x="467544" y="1412776"/>
            <a:ext cx="8153400" cy="4495800"/>
          </a:xfrm>
        </p:spPr>
      </p:pic>
    </p:spTree>
    <p:extLst>
      <p:ext uri="{BB962C8B-B14F-4D97-AF65-F5344CB8AC3E}">
        <p14:creationId xmlns:p14="http://schemas.microsoft.com/office/powerpoint/2010/main" val="1301925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dirty="0"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39</a:t>
            </a:fld>
            <a:endParaRPr lang="en-US" altLang="zh-CN" smtClean="0">
              <a:ea typeface="宋体" charset="-122"/>
            </a:endParaRPr>
          </a:p>
        </p:txBody>
      </p:sp>
      <p:sp>
        <p:nvSpPr>
          <p:cNvPr id="27653" name="Rectangle 2"/>
          <p:cNvSpPr>
            <a:spLocks noGrp="1" noChangeArrowheads="1"/>
          </p:cNvSpPr>
          <p:nvPr>
            <p:ph type="title"/>
          </p:nvPr>
        </p:nvSpPr>
        <p:spPr>
          <a:xfrm>
            <a:off x="0" y="228600"/>
            <a:ext cx="8964488" cy="990600"/>
          </a:xfrm>
        </p:spPr>
        <p:txBody>
          <a:bodyPr>
            <a:normAutofit/>
          </a:bodyPr>
          <a:lstStyle/>
          <a:p>
            <a:pPr marL="723900" indent="-723900"/>
            <a:r>
              <a:rPr lang="en-US" altLang="zh-CN" sz="2800" dirty="0" smtClean="0">
                <a:latin typeface="Comic Sans MS" pitchFamily="66" charset="0"/>
                <a:ea typeface="宋体" charset="-122"/>
              </a:rPr>
              <a:t>Revisiting</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our</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pizza</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stores</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内容占位符 2"/>
          <p:cNvPicPr>
            <a:picLocks noGrp="1" noChangeAspect="1"/>
          </p:cNvPicPr>
          <p:nvPr>
            <p:ph sz="quarter" idx="1"/>
          </p:nvPr>
        </p:nvPicPr>
        <p:blipFill>
          <a:blip r:embed="rId3"/>
          <a:srcRect l="-12812" r="-12812"/>
          <a:stretch>
            <a:fillRect/>
          </a:stretch>
        </p:blipFill>
        <p:spPr>
          <a:xfrm>
            <a:off x="32774" y="1556792"/>
            <a:ext cx="8931714" cy="4495800"/>
          </a:xfrm>
        </p:spPr>
      </p:pic>
    </p:spTree>
    <p:extLst>
      <p:ext uri="{BB962C8B-B14F-4D97-AF65-F5344CB8AC3E}">
        <p14:creationId xmlns:p14="http://schemas.microsoft.com/office/powerpoint/2010/main" val="19481082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437187C-B2D0-4C8B-8EB0-8F659E803807}" type="datetime3">
              <a:rPr lang="zh-CN" altLang="en-US" sz="1200" smtClean="0">
                <a:latin typeface="Verdana" pitchFamily="34" charset="0"/>
              </a:rPr>
              <a:pPr/>
              <a:t>2018年11月12日星期一</a:t>
            </a:fld>
            <a:endParaRPr lang="en-US" altLang="zh-CN" sz="1200" smtClean="0">
              <a:latin typeface="Verdana" pitchFamily="34" charset="0"/>
            </a:endParaRPr>
          </a:p>
        </p:txBody>
      </p:sp>
      <p:sp>
        <p:nvSpPr>
          <p:cNvPr id="9219"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1200" smtClean="0">
                <a:latin typeface="Verdana" pitchFamily="34" charset="0"/>
              </a:rPr>
              <a:t>Neusoft Computer Science and Technology Department copy right</a:t>
            </a:r>
          </a:p>
        </p:txBody>
      </p:sp>
      <p:sp>
        <p:nvSpPr>
          <p:cNvPr id="9220" name="灯片编号占位符 5"/>
          <p:cNvSpPr>
            <a:spLocks noGrp="1"/>
          </p:cNvSpPr>
          <p:nvPr>
            <p:ph type="sldNum" sz="quarter" idx="12"/>
          </p:nvPr>
        </p:nvSpPr>
        <p:spPr>
          <a:noFill/>
        </p:spPr>
        <p:txBody>
          <a:bodyPr>
            <a:normAutofit fontScale="92500" lnSpcReduction="1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894EA70-8D18-4295-8376-FD6CDA97ACBC}" type="slidenum">
              <a:rPr lang="en-US" altLang="zh-CN" sz="1200" smtClean="0">
                <a:latin typeface="Verdana" pitchFamily="34" charset="0"/>
                <a:ea typeface="宋体" charset="-122"/>
              </a:rPr>
              <a:pPr/>
              <a:t>4</a:t>
            </a:fld>
            <a:endParaRPr lang="en-US" altLang="zh-CN" sz="1200" smtClean="0">
              <a:latin typeface="Verdana" pitchFamily="34" charset="0"/>
              <a:ea typeface="宋体" charset="-122"/>
            </a:endParaRPr>
          </a:p>
        </p:txBody>
      </p:sp>
      <p:sp>
        <p:nvSpPr>
          <p:cNvPr id="9221" name="Rectangle 2"/>
          <p:cNvSpPr>
            <a:spLocks noGrp="1" noChangeArrowheads="1"/>
          </p:cNvSpPr>
          <p:nvPr>
            <p:ph type="title"/>
          </p:nvPr>
        </p:nvSpPr>
        <p:spPr/>
        <p:txBody>
          <a:bodyPr/>
          <a:lstStyle/>
          <a:p>
            <a:pPr eaLnBrk="1" hangingPunct="1"/>
            <a:r>
              <a:rPr lang="en-US" altLang="zh-CN" sz="4000" dirty="0" smtClean="0">
                <a:ea typeface="宋体" charset="-122"/>
              </a:rPr>
              <a:t>Glossary</a:t>
            </a:r>
            <a:endParaRPr lang="en-US" altLang="zh-CN" dirty="0" smtClean="0">
              <a:latin typeface="Comic Sans MS" pitchFamily="66" charset="0"/>
              <a:ea typeface="宋体" charset="-122"/>
            </a:endParaRPr>
          </a:p>
        </p:txBody>
      </p:sp>
      <p:sp>
        <p:nvSpPr>
          <p:cNvPr id="7174" name="Rectangle 3"/>
          <p:cNvSpPr>
            <a:spLocks noGrp="1" noChangeArrowheads="1"/>
          </p:cNvSpPr>
          <p:nvPr>
            <p:ph type="body" idx="1"/>
          </p:nvPr>
        </p:nvSpPr>
        <p:spPr>
          <a:xfrm>
            <a:off x="457200" y="1676400"/>
            <a:ext cx="3886200" cy="4800600"/>
          </a:xfrm>
        </p:spPr>
        <p:txBody>
          <a:bodyPr>
            <a:normAutofit fontScale="92500" lnSpcReduction="20000"/>
          </a:bodyPr>
          <a:lstStyle/>
          <a:p>
            <a:pPr eaLnBrk="1" hangingPunct="1">
              <a:buFont typeface="Arial" charset="0"/>
              <a:buChar char="•"/>
            </a:pPr>
            <a:endParaRPr lang="en-US" altLang="zh-CN" sz="3200" dirty="0" smtClean="0">
              <a:ea typeface="宋体" charset="-122"/>
            </a:endParaRPr>
          </a:p>
          <a:p>
            <a:pPr eaLnBrk="1" hangingPunct="1">
              <a:buFont typeface="Arial" charset="0"/>
              <a:buChar char="•"/>
            </a:pPr>
            <a:r>
              <a:rPr lang="en-US" altLang="zh-CN" sz="3200" dirty="0" smtClean="0">
                <a:ea typeface="宋体" charset="-122"/>
              </a:rPr>
              <a:t>instantiate</a:t>
            </a:r>
          </a:p>
          <a:p>
            <a:pPr eaLnBrk="1" hangingPunct="1">
              <a:buFont typeface="Arial" charset="0"/>
              <a:buChar char="•"/>
            </a:pPr>
            <a:r>
              <a:rPr lang="en-US" altLang="zh-CN" sz="3200" dirty="0" smtClean="0">
                <a:ea typeface="宋体" charset="-122"/>
              </a:rPr>
              <a:t>concrete</a:t>
            </a:r>
          </a:p>
          <a:p>
            <a:pPr eaLnBrk="1" hangingPunct="1">
              <a:buFont typeface="Arial" charset="0"/>
              <a:buChar char="•"/>
            </a:pPr>
            <a:r>
              <a:rPr lang="en-US" altLang="zh-CN" sz="3200" dirty="0" smtClean="0">
                <a:ea typeface="宋体" charset="-122"/>
              </a:rPr>
              <a:t>store</a:t>
            </a:r>
          </a:p>
          <a:p>
            <a:pPr eaLnBrk="1" hangingPunct="1">
              <a:buFont typeface="Arial" charset="0"/>
              <a:buChar char="•"/>
            </a:pPr>
            <a:r>
              <a:rPr lang="en-US" altLang="zh-CN" sz="3200" dirty="0" smtClean="0">
                <a:ea typeface="宋体" charset="-122"/>
              </a:rPr>
              <a:t>defer</a:t>
            </a:r>
          </a:p>
          <a:p>
            <a:pPr eaLnBrk="1" hangingPunct="1">
              <a:buFont typeface="Arial" charset="0"/>
              <a:buChar char="•"/>
            </a:pPr>
            <a:r>
              <a:rPr lang="en-US" altLang="zh-CN" sz="3200" dirty="0" smtClean="0">
                <a:ea typeface="宋体" charset="-122"/>
              </a:rPr>
              <a:t>parameterize</a:t>
            </a:r>
          </a:p>
          <a:p>
            <a:pPr eaLnBrk="1" hangingPunct="1">
              <a:buFont typeface="Arial" charset="0"/>
              <a:buChar char="•"/>
            </a:pPr>
            <a:r>
              <a:rPr lang="en-US" altLang="zh-CN" sz="3200" dirty="0" smtClean="0">
                <a:ea typeface="宋体" charset="-122"/>
              </a:rPr>
              <a:t>Parameter</a:t>
            </a:r>
          </a:p>
          <a:p>
            <a:pPr eaLnBrk="1" hangingPunct="1">
              <a:buFont typeface="Arial" charset="0"/>
              <a:buChar char="•"/>
            </a:pPr>
            <a:r>
              <a:rPr lang="en-US" altLang="zh-CN" sz="3200" dirty="0" smtClean="0">
                <a:ea typeface="宋体" charset="-122"/>
              </a:rPr>
              <a:t>Dependency inversion principle</a:t>
            </a:r>
          </a:p>
          <a:p>
            <a:pPr eaLnBrk="1" hangingPunct="1">
              <a:buFont typeface="Wingdings" pitchFamily="2" charset="2"/>
              <a:buNone/>
            </a:pPr>
            <a:r>
              <a:rPr lang="en-US" altLang="zh-CN" sz="3200" dirty="0" smtClean="0">
                <a:ea typeface="宋体" charset="-122"/>
              </a:rPr>
              <a:t>             </a:t>
            </a:r>
            <a:endParaRPr lang="en-US" altLang="zh-CN" sz="3600" dirty="0" smtClean="0">
              <a:solidFill>
                <a:srgbClr val="FF0000"/>
              </a:solidFill>
              <a:ea typeface="宋体" charset="-122"/>
            </a:endParaRPr>
          </a:p>
          <a:p>
            <a:pPr eaLnBrk="1" hangingPunct="1"/>
            <a:endParaRPr lang="en-US" altLang="zh-CN" dirty="0" smtClean="0">
              <a:latin typeface="Comic Sans MS" pitchFamily="66" charset="0"/>
              <a:ea typeface="宋体" charset="-122"/>
            </a:endParaRPr>
          </a:p>
        </p:txBody>
      </p:sp>
      <p:pic>
        <p:nvPicPr>
          <p:cNvPr id="9223" name="Picture 5" descr="j0412396"/>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1651571">
            <a:off x="6629400" y="4376738"/>
            <a:ext cx="2362200"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4343400" y="1676400"/>
            <a:ext cx="347186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chemeClr val="bg2"/>
              </a:buClr>
              <a:buSzPct val="70000"/>
              <a:buFont typeface="Arial" charset="0"/>
              <a:buChar char="•"/>
            </a:pPr>
            <a:r>
              <a:rPr lang="zh-CN" altLang="en-US" sz="3200">
                <a:ea typeface="宋体" charset="-122"/>
              </a:rPr>
              <a:t>实例化</a:t>
            </a:r>
            <a:endParaRPr lang="en-US" altLang="zh-CN" sz="3200">
              <a:ea typeface="宋体" charset="-122"/>
            </a:endParaRPr>
          </a:p>
          <a:p>
            <a:pPr eaLnBrk="1" hangingPunct="1">
              <a:spcBef>
                <a:spcPct val="20000"/>
              </a:spcBef>
              <a:buClr>
                <a:schemeClr val="bg2"/>
              </a:buClr>
              <a:buSzPct val="70000"/>
              <a:buFont typeface="Arial" charset="0"/>
              <a:buChar char="•"/>
            </a:pPr>
            <a:r>
              <a:rPr lang="zh-CN" altLang="en-US" sz="3200">
                <a:ea typeface="宋体" charset="-122"/>
              </a:rPr>
              <a:t>具体的</a:t>
            </a:r>
            <a:endParaRPr lang="en-US" altLang="zh-CN" sz="3200">
              <a:ea typeface="宋体" charset="-122"/>
            </a:endParaRPr>
          </a:p>
          <a:p>
            <a:pPr eaLnBrk="1" hangingPunct="1">
              <a:spcBef>
                <a:spcPct val="20000"/>
              </a:spcBef>
              <a:buClr>
                <a:schemeClr val="bg2"/>
              </a:buClr>
              <a:buSzPct val="70000"/>
              <a:buFont typeface="Arial" charset="0"/>
              <a:buChar char="•"/>
            </a:pPr>
            <a:r>
              <a:rPr lang="zh-CN" altLang="en-US" sz="3200">
                <a:ea typeface="宋体" charset="-122"/>
              </a:rPr>
              <a:t>商店</a:t>
            </a:r>
            <a:endParaRPr lang="en-US" altLang="zh-CN" sz="3200">
              <a:ea typeface="宋体" charset="-122"/>
            </a:endParaRPr>
          </a:p>
          <a:p>
            <a:pPr eaLnBrk="1" hangingPunct="1">
              <a:spcBef>
                <a:spcPct val="20000"/>
              </a:spcBef>
              <a:buClr>
                <a:schemeClr val="bg2"/>
              </a:buClr>
              <a:buSzPct val="70000"/>
              <a:buFont typeface="Arial" charset="0"/>
              <a:buChar char="•"/>
            </a:pPr>
            <a:r>
              <a:rPr lang="zh-CN" altLang="en-US" sz="3200">
                <a:ea typeface="宋体" charset="-122"/>
              </a:rPr>
              <a:t>使推迟</a:t>
            </a:r>
            <a:endParaRPr lang="en-US" altLang="zh-CN" sz="3200">
              <a:ea typeface="宋体" charset="-122"/>
            </a:endParaRPr>
          </a:p>
          <a:p>
            <a:pPr eaLnBrk="1" hangingPunct="1">
              <a:spcBef>
                <a:spcPct val="20000"/>
              </a:spcBef>
              <a:buClr>
                <a:schemeClr val="bg2"/>
              </a:buClr>
              <a:buSzPct val="70000"/>
              <a:buFont typeface="Arial" charset="0"/>
              <a:buChar char="•"/>
            </a:pPr>
            <a:r>
              <a:rPr lang="zh-CN" altLang="en-US" sz="3200">
                <a:ea typeface="宋体" charset="-122"/>
              </a:rPr>
              <a:t>参数化</a:t>
            </a:r>
            <a:endParaRPr lang="en-US" altLang="zh-CN" sz="3200">
              <a:ea typeface="宋体" charset="-122"/>
            </a:endParaRPr>
          </a:p>
          <a:p>
            <a:pPr eaLnBrk="1" hangingPunct="1">
              <a:spcBef>
                <a:spcPct val="20000"/>
              </a:spcBef>
              <a:buClr>
                <a:schemeClr val="bg2"/>
              </a:buClr>
              <a:buSzPct val="70000"/>
              <a:buFont typeface="Arial" charset="0"/>
              <a:buChar char="•"/>
            </a:pPr>
            <a:r>
              <a:rPr lang="zh-CN" altLang="en-US" sz="3200">
                <a:ea typeface="宋体" charset="-122"/>
              </a:rPr>
              <a:t>参数</a:t>
            </a:r>
            <a:endParaRPr lang="en-US" altLang="zh-CN" sz="3200">
              <a:ea typeface="宋体" charset="-122"/>
            </a:endParaRPr>
          </a:p>
          <a:p>
            <a:pPr eaLnBrk="1" hangingPunct="1">
              <a:spcBef>
                <a:spcPct val="20000"/>
              </a:spcBef>
              <a:buClr>
                <a:schemeClr val="bg2"/>
              </a:buClr>
              <a:buSzPct val="70000"/>
              <a:buFont typeface="Arial" charset="0"/>
              <a:buChar char="•"/>
            </a:pPr>
            <a:endParaRPr lang="en-US" altLang="zh-CN" sz="3200">
              <a:ea typeface="宋体" charset="-122"/>
            </a:endParaRPr>
          </a:p>
          <a:p>
            <a:pPr eaLnBrk="1" hangingPunct="1">
              <a:spcBef>
                <a:spcPct val="20000"/>
              </a:spcBef>
              <a:buClr>
                <a:schemeClr val="bg2"/>
              </a:buClr>
              <a:buSzPct val="70000"/>
              <a:buFont typeface="Arial" charset="0"/>
              <a:buChar char="•"/>
            </a:pPr>
            <a:r>
              <a:rPr lang="zh-CN" altLang="en-US" sz="3200">
                <a:ea typeface="宋体" charset="-122"/>
              </a:rPr>
              <a:t>依赖倒置原则</a:t>
            </a:r>
          </a:p>
          <a:p>
            <a:pPr eaLnBrk="1" hangingPunct="1">
              <a:spcBef>
                <a:spcPct val="20000"/>
              </a:spcBef>
              <a:buClr>
                <a:schemeClr val="bg2"/>
              </a:buClr>
              <a:buSzPct val="70000"/>
              <a:buFont typeface="Wingdings" pitchFamily="2" charset="2"/>
              <a:buNone/>
            </a:pPr>
            <a:endParaRPr lang="zh-CN" altLang="en-US" sz="3200">
              <a:ea typeface="宋体" charset="-122"/>
            </a:endParaRPr>
          </a:p>
          <a:p>
            <a:pPr eaLnBrk="1" hangingPunct="1">
              <a:spcBef>
                <a:spcPct val="20000"/>
              </a:spcBef>
              <a:buClr>
                <a:schemeClr val="bg2"/>
              </a:buClr>
              <a:buSzPct val="70000"/>
              <a:buFont typeface="Wingdings" pitchFamily="2" charset="2"/>
              <a:buNone/>
            </a:pPr>
            <a:r>
              <a:rPr lang="zh-CN" altLang="en-US" sz="3200">
                <a:ea typeface="宋体" charset="-122"/>
              </a:rPr>
              <a:t>             </a:t>
            </a:r>
            <a:endParaRPr lang="zh-CN" altLang="en-US" sz="3600">
              <a:solidFill>
                <a:srgbClr val="FF0000"/>
              </a:solidFill>
              <a:ea typeface="宋体" charset="-122"/>
            </a:endParaRPr>
          </a:p>
          <a:p>
            <a:pPr eaLnBrk="1" hangingPunct="1">
              <a:spcBef>
                <a:spcPct val="20000"/>
              </a:spcBef>
              <a:buClr>
                <a:schemeClr val="bg2"/>
              </a:buClr>
              <a:buSzPct val="70000"/>
              <a:buFont typeface="Wingdings" pitchFamily="2" charset="2"/>
              <a:buChar char="l"/>
            </a:pPr>
            <a:endParaRPr lang="en-US" altLang="zh-CN" sz="3100">
              <a:latin typeface="Comic Sans MS" pitchFamily="66" charset="0"/>
              <a:ea typeface="宋体" charset="-122"/>
            </a:endParaRPr>
          </a:p>
        </p:txBody>
      </p:sp>
    </p:spTree>
    <p:extLst>
      <p:ext uri="{BB962C8B-B14F-4D97-AF65-F5344CB8AC3E}">
        <p14:creationId xmlns:p14="http://schemas.microsoft.com/office/powerpoint/2010/main" val="411135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4">
                                            <p:txEl>
                                              <p:pRg st="1" end="1"/>
                                            </p:txEl>
                                          </p:spTgt>
                                        </p:tgtEl>
                                        <p:attrNameLst>
                                          <p:attrName>style.visibility</p:attrName>
                                        </p:attrNameLst>
                                      </p:cBhvr>
                                      <p:to>
                                        <p:strVal val="visible"/>
                                      </p:to>
                                    </p:set>
                                    <p:anim calcmode="lin" valueType="num">
                                      <p:cBhvr additive="base">
                                        <p:cTn id="7" dur="500" fill="hold"/>
                                        <p:tgtEl>
                                          <p:spTgt spid="717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7174">
                                            <p:txEl>
                                              <p:pRg st="2" end="2"/>
                                            </p:txEl>
                                          </p:spTgt>
                                        </p:tgtEl>
                                        <p:attrNameLst>
                                          <p:attrName>style.visibility</p:attrName>
                                        </p:attrNameLst>
                                      </p:cBhvr>
                                      <p:to>
                                        <p:strVal val="visible"/>
                                      </p:to>
                                    </p:set>
                                    <p:anim calcmode="lin" valueType="num">
                                      <p:cBhvr additive="base">
                                        <p:cTn id="18" dur="500" fill="hold"/>
                                        <p:tgtEl>
                                          <p:spTgt spid="717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1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 calcmode="lin" valueType="num">
                                      <p:cBhvr additive="base">
                                        <p:cTn id="24"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7174">
                                            <p:txEl>
                                              <p:pRg st="3" end="3"/>
                                            </p:txEl>
                                          </p:spTgt>
                                        </p:tgtEl>
                                        <p:attrNameLst>
                                          <p:attrName>style.visibility</p:attrName>
                                        </p:attrNameLst>
                                      </p:cBhvr>
                                      <p:to>
                                        <p:strVal val="visible"/>
                                      </p:to>
                                    </p:set>
                                    <p:anim calcmode="lin" valueType="num">
                                      <p:cBhvr additive="base">
                                        <p:cTn id="30" dur="500" fill="hold"/>
                                        <p:tgtEl>
                                          <p:spTgt spid="717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17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fade">
                                      <p:cBhvr>
                                        <p:cTn id="36" dur="500"/>
                                        <p:tgtEl>
                                          <p:spTgt spid="8">
                                            <p:txEl>
                                              <p:pRg st="2" end="2"/>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7174">
                                            <p:txEl>
                                              <p:pRg st="4" end="4"/>
                                            </p:txEl>
                                          </p:spTgt>
                                        </p:tgtEl>
                                        <p:attrNameLst>
                                          <p:attrName>style.visibility</p:attrName>
                                        </p:attrNameLst>
                                      </p:cBhvr>
                                      <p:to>
                                        <p:strVal val="visible"/>
                                      </p:to>
                                    </p:set>
                                    <p:anim calcmode="lin" valueType="num">
                                      <p:cBhvr additive="base">
                                        <p:cTn id="41" dur="500" fill="hold"/>
                                        <p:tgtEl>
                                          <p:spTgt spid="7174">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17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animEffect transition="in" filter="fade">
                                      <p:cBhvr>
                                        <p:cTn id="47" dur="500"/>
                                        <p:tgtEl>
                                          <p:spTgt spid="8">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nodeType="clickEffect">
                                  <p:stCondLst>
                                    <p:cond delay="0"/>
                                  </p:stCondLst>
                                  <p:childTnLst>
                                    <p:set>
                                      <p:cBhvr>
                                        <p:cTn id="51" dur="1" fill="hold">
                                          <p:stCondLst>
                                            <p:cond delay="0"/>
                                          </p:stCondLst>
                                        </p:cTn>
                                        <p:tgtEl>
                                          <p:spTgt spid="7174">
                                            <p:txEl>
                                              <p:pRg st="5" end="5"/>
                                            </p:txEl>
                                          </p:spTgt>
                                        </p:tgtEl>
                                        <p:attrNameLst>
                                          <p:attrName>style.visibility</p:attrName>
                                        </p:attrNameLst>
                                      </p:cBhvr>
                                      <p:to>
                                        <p:strVal val="visible"/>
                                      </p:to>
                                    </p:set>
                                    <p:anim calcmode="lin" valueType="num">
                                      <p:cBhvr additive="base">
                                        <p:cTn id="52" dur="500" fill="hold"/>
                                        <p:tgtEl>
                                          <p:spTgt spid="7174">
                                            <p:txEl>
                                              <p:pRg st="5" end="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717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500"/>
                                        <p:tgtEl>
                                          <p:spTgt spid="8">
                                            <p:txEl>
                                              <p:pRg st="4" end="4"/>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7174">
                                            <p:txEl>
                                              <p:pRg st="6" end="6"/>
                                            </p:txEl>
                                          </p:spTgt>
                                        </p:tgtEl>
                                        <p:attrNameLst>
                                          <p:attrName>style.visibility</p:attrName>
                                        </p:attrNameLst>
                                      </p:cBhvr>
                                      <p:to>
                                        <p:strVal val="visible"/>
                                      </p:to>
                                    </p:set>
                                    <p:anim calcmode="lin" valueType="num">
                                      <p:cBhvr additive="base">
                                        <p:cTn id="63" dur="500" fill="hold"/>
                                        <p:tgtEl>
                                          <p:spTgt spid="7174">
                                            <p:txEl>
                                              <p:pRg st="6" end="6"/>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17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nodeType="clickEffect">
                                  <p:stCondLst>
                                    <p:cond delay="0"/>
                                  </p:stCondLst>
                                  <p:childTnLst>
                                    <p:set>
                                      <p:cBhvr>
                                        <p:cTn id="68" dur="1" fill="hold">
                                          <p:stCondLst>
                                            <p:cond delay="0"/>
                                          </p:stCondLst>
                                        </p:cTn>
                                        <p:tgtEl>
                                          <p:spTgt spid="8">
                                            <p:txEl>
                                              <p:pRg st="5" end="5"/>
                                            </p:txEl>
                                          </p:spTgt>
                                        </p:tgtEl>
                                        <p:attrNameLst>
                                          <p:attrName>style.visibility</p:attrName>
                                        </p:attrNameLst>
                                      </p:cBhvr>
                                      <p:to>
                                        <p:strVal val="visible"/>
                                      </p:to>
                                    </p:set>
                                    <p:animEffect transition="in" filter="fade">
                                      <p:cBhvr>
                                        <p:cTn id="69" dur="500"/>
                                        <p:tgtEl>
                                          <p:spTgt spid="8">
                                            <p:txEl>
                                              <p:pRg st="5" end="5"/>
                                            </p:txEl>
                                          </p:spTgt>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nodeType="clickEffect">
                                  <p:stCondLst>
                                    <p:cond delay="0"/>
                                  </p:stCondLst>
                                  <p:childTnLst>
                                    <p:set>
                                      <p:cBhvr>
                                        <p:cTn id="73" dur="1" fill="hold">
                                          <p:stCondLst>
                                            <p:cond delay="0"/>
                                          </p:stCondLst>
                                        </p:cTn>
                                        <p:tgtEl>
                                          <p:spTgt spid="7174">
                                            <p:txEl>
                                              <p:pRg st="7" end="7"/>
                                            </p:txEl>
                                          </p:spTgt>
                                        </p:tgtEl>
                                        <p:attrNameLst>
                                          <p:attrName>style.visibility</p:attrName>
                                        </p:attrNameLst>
                                      </p:cBhvr>
                                      <p:to>
                                        <p:strVal val="visible"/>
                                      </p:to>
                                    </p:set>
                                    <p:anim calcmode="lin" valueType="num">
                                      <p:cBhvr additive="base">
                                        <p:cTn id="74" dur="500" fill="hold"/>
                                        <p:tgtEl>
                                          <p:spTgt spid="7174">
                                            <p:txEl>
                                              <p:pRg st="7" end="7"/>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17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nodeType="clickEffect">
                                  <p:stCondLst>
                                    <p:cond delay="0"/>
                                  </p:stCondLst>
                                  <p:childTnLst>
                                    <p:set>
                                      <p:cBhvr>
                                        <p:cTn id="79" dur="1" fill="hold">
                                          <p:stCondLst>
                                            <p:cond delay="0"/>
                                          </p:stCondLst>
                                        </p:cTn>
                                        <p:tgtEl>
                                          <p:spTgt spid="8">
                                            <p:txEl>
                                              <p:pRg st="7" end="7"/>
                                            </p:txEl>
                                          </p:spTgt>
                                        </p:tgtEl>
                                        <p:attrNameLst>
                                          <p:attrName>style.visibility</p:attrName>
                                        </p:attrNameLst>
                                      </p:cBhvr>
                                      <p:to>
                                        <p:strVal val="visible"/>
                                      </p:to>
                                    </p:set>
                                    <p:animEffect transition="in" filter="fade">
                                      <p:cBhvr>
                                        <p:cTn id="8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dirty="0"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40</a:t>
            </a:fld>
            <a:endParaRPr lang="en-US" altLang="zh-CN" smtClean="0">
              <a:ea typeface="宋体" charset="-122"/>
            </a:endParaRPr>
          </a:p>
        </p:txBody>
      </p:sp>
      <p:sp>
        <p:nvSpPr>
          <p:cNvPr id="27653" name="Rectangle 2"/>
          <p:cNvSpPr>
            <a:spLocks noGrp="1" noChangeArrowheads="1"/>
          </p:cNvSpPr>
          <p:nvPr>
            <p:ph type="title"/>
          </p:nvPr>
        </p:nvSpPr>
        <p:spPr>
          <a:xfrm>
            <a:off x="0" y="228600"/>
            <a:ext cx="8964488" cy="990600"/>
          </a:xfrm>
        </p:spPr>
        <p:txBody>
          <a:bodyPr>
            <a:normAutofit/>
          </a:bodyPr>
          <a:lstStyle/>
          <a:p>
            <a:pPr marL="723900" indent="-723900"/>
            <a:r>
              <a:rPr lang="en-US" altLang="zh-CN" sz="2800" dirty="0" smtClean="0">
                <a:latin typeface="Comic Sans MS" pitchFamily="66" charset="0"/>
                <a:ea typeface="宋体" charset="-122"/>
              </a:rPr>
              <a:t>Abstract</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Factory</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pattern</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sz="quarter" idx="1"/>
          </p:nvPr>
        </p:nvSpPr>
        <p:spPr/>
        <p:txBody>
          <a:bodyPr/>
          <a:lstStyle/>
          <a:p>
            <a:r>
              <a:rPr kumimoji="1" lang="en-US" altLang="zh-CN" dirty="0" smtClean="0"/>
              <a:t>The</a:t>
            </a:r>
            <a:r>
              <a:rPr kumimoji="1" lang="zh-CN" altLang="en-US" dirty="0" smtClean="0"/>
              <a:t> </a:t>
            </a:r>
            <a:r>
              <a:rPr kumimoji="1" lang="en-US" altLang="zh-CN" dirty="0" smtClean="0"/>
              <a:t>Abstract</a:t>
            </a:r>
            <a:r>
              <a:rPr kumimoji="1" lang="zh-CN" altLang="en-US" dirty="0" smtClean="0"/>
              <a:t> </a:t>
            </a:r>
            <a:r>
              <a:rPr kumimoji="1" lang="en-US" altLang="zh-CN" dirty="0" smtClean="0"/>
              <a:t>Factory</a:t>
            </a:r>
            <a:r>
              <a:rPr kumimoji="1" lang="zh-CN" altLang="en-US" dirty="0" smtClean="0"/>
              <a:t> </a:t>
            </a:r>
            <a:r>
              <a:rPr kumimoji="1" lang="en-US" altLang="zh-CN" dirty="0" smtClean="0"/>
              <a:t>Pattern</a:t>
            </a:r>
            <a:r>
              <a:rPr kumimoji="1" lang="zh-CN" altLang="en-US" dirty="0" smtClean="0"/>
              <a:t> </a:t>
            </a:r>
            <a:r>
              <a:rPr kumimoji="1" lang="en-US" altLang="zh-CN" dirty="0" smtClean="0"/>
              <a:t>provides</a:t>
            </a:r>
            <a:r>
              <a:rPr kumimoji="1" lang="zh-CN" altLang="en-US" dirty="0" smtClean="0"/>
              <a:t> </a:t>
            </a:r>
            <a:r>
              <a:rPr kumimoji="1" lang="en-US" altLang="zh-CN" dirty="0" smtClean="0"/>
              <a:t>an</a:t>
            </a:r>
            <a:r>
              <a:rPr kumimoji="1" lang="zh-CN" altLang="en-US" dirty="0" smtClean="0"/>
              <a:t> </a:t>
            </a:r>
            <a:r>
              <a:rPr kumimoji="1" lang="en-US" altLang="zh-CN" dirty="0" smtClean="0"/>
              <a:t>interface</a:t>
            </a:r>
            <a:r>
              <a:rPr kumimoji="1" lang="zh-CN" altLang="en-US" dirty="0" smtClean="0"/>
              <a:t> </a:t>
            </a:r>
            <a:r>
              <a:rPr kumimoji="1" lang="en-US" altLang="zh-CN" dirty="0" smtClean="0"/>
              <a:t>for</a:t>
            </a:r>
            <a:r>
              <a:rPr kumimoji="1" lang="zh-CN" altLang="en-US" dirty="0" smtClean="0"/>
              <a:t> </a:t>
            </a:r>
            <a:r>
              <a:rPr kumimoji="1" lang="en-US" altLang="zh-CN" dirty="0" smtClean="0"/>
              <a:t>creating</a:t>
            </a:r>
            <a:r>
              <a:rPr kumimoji="1" lang="zh-CN" altLang="en-US" dirty="0" smtClean="0"/>
              <a:t> </a:t>
            </a:r>
            <a:r>
              <a:rPr kumimoji="1" lang="en-US" altLang="zh-CN" dirty="0" smtClean="0"/>
              <a:t>families</a:t>
            </a:r>
            <a:r>
              <a:rPr kumimoji="1" lang="zh-CN" altLang="en-US" dirty="0" smtClean="0"/>
              <a:t> </a:t>
            </a:r>
            <a:r>
              <a:rPr kumimoji="1" lang="en-US" altLang="zh-CN" dirty="0" smtClean="0"/>
              <a:t>of</a:t>
            </a:r>
            <a:r>
              <a:rPr kumimoji="1" lang="zh-CN" altLang="en-US" dirty="0" smtClean="0"/>
              <a:t> </a:t>
            </a:r>
            <a:r>
              <a:rPr kumimoji="1" lang="en-US" altLang="zh-CN" dirty="0" smtClean="0"/>
              <a:t>related</a:t>
            </a:r>
            <a:r>
              <a:rPr kumimoji="1" lang="zh-CN" altLang="en-US" dirty="0" smtClean="0"/>
              <a:t> </a:t>
            </a:r>
            <a:r>
              <a:rPr kumimoji="1" lang="en-US" altLang="zh-CN" dirty="0" smtClean="0"/>
              <a:t>or</a:t>
            </a:r>
            <a:r>
              <a:rPr kumimoji="1" lang="zh-CN" altLang="en-US" dirty="0" smtClean="0"/>
              <a:t> </a:t>
            </a:r>
            <a:r>
              <a:rPr kumimoji="1" lang="en-US" altLang="zh-CN" dirty="0" smtClean="0"/>
              <a:t>dependent</a:t>
            </a:r>
            <a:r>
              <a:rPr kumimoji="1" lang="zh-CN" altLang="en-US" dirty="0" smtClean="0"/>
              <a:t> </a:t>
            </a:r>
            <a:r>
              <a:rPr kumimoji="1" lang="en-US" altLang="zh-CN" dirty="0" smtClean="0"/>
              <a:t>objects</a:t>
            </a:r>
            <a:r>
              <a:rPr kumimoji="1" lang="zh-CN" altLang="en-US" dirty="0" smtClean="0"/>
              <a:t> </a:t>
            </a:r>
            <a:r>
              <a:rPr kumimoji="1" lang="en-US" altLang="zh-CN" dirty="0" smtClean="0"/>
              <a:t>without</a:t>
            </a:r>
            <a:r>
              <a:rPr kumimoji="1" lang="zh-CN" altLang="en-US" dirty="0" smtClean="0"/>
              <a:t> </a:t>
            </a:r>
            <a:r>
              <a:rPr kumimoji="1" lang="en-US" altLang="zh-CN" dirty="0" smtClean="0"/>
              <a:t>specifying</a:t>
            </a:r>
            <a:r>
              <a:rPr kumimoji="1" lang="zh-CN" altLang="en-US" dirty="0" smtClean="0"/>
              <a:t> </a:t>
            </a:r>
            <a:r>
              <a:rPr kumimoji="1" lang="en-US" altLang="zh-CN" dirty="0" smtClean="0"/>
              <a:t>their</a:t>
            </a:r>
            <a:r>
              <a:rPr kumimoji="1" lang="zh-CN" altLang="en-US" dirty="0" smtClean="0"/>
              <a:t> </a:t>
            </a:r>
            <a:r>
              <a:rPr kumimoji="1" lang="en-US" altLang="zh-CN" dirty="0" smtClean="0"/>
              <a:t>concrete</a:t>
            </a:r>
            <a:r>
              <a:rPr kumimoji="1" lang="zh-CN" altLang="en-US" dirty="0" smtClean="0"/>
              <a:t> </a:t>
            </a:r>
            <a:r>
              <a:rPr kumimoji="1" lang="en-US" altLang="zh-CN" dirty="0" smtClean="0"/>
              <a:t>classes.</a:t>
            </a:r>
            <a:endParaRPr kumimoji="1" lang="zh-CN" altLang="en-US" dirty="0"/>
          </a:p>
        </p:txBody>
      </p:sp>
    </p:spTree>
    <p:extLst>
      <p:ext uri="{BB962C8B-B14F-4D97-AF65-F5344CB8AC3E}">
        <p14:creationId xmlns:p14="http://schemas.microsoft.com/office/powerpoint/2010/main" val="7918617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ED9DE21-1983-40F5-B087-C35E923CC417}" type="datetime3">
              <a:rPr lang="zh-CN" altLang="en-US" smtClean="0"/>
              <a:pPr/>
              <a:t>2018年11月12日星期一</a:t>
            </a:fld>
            <a:endParaRPr lang="en-US" altLang="zh-CN" dirty="0" smtClean="0"/>
          </a:p>
        </p:txBody>
      </p:sp>
      <p:sp>
        <p:nvSpPr>
          <p:cNvPr id="2765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2765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46BAEBF-3E2D-4394-B26F-7DF7A3B3077C}" type="slidenum">
              <a:rPr lang="en-US" altLang="zh-CN" smtClean="0">
                <a:ea typeface="宋体" charset="-122"/>
              </a:rPr>
              <a:pPr/>
              <a:t>41</a:t>
            </a:fld>
            <a:endParaRPr lang="en-US" altLang="zh-CN" smtClean="0">
              <a:ea typeface="宋体" charset="-122"/>
            </a:endParaRPr>
          </a:p>
        </p:txBody>
      </p:sp>
      <p:sp>
        <p:nvSpPr>
          <p:cNvPr id="27653" name="Rectangle 2"/>
          <p:cNvSpPr>
            <a:spLocks noGrp="1" noChangeArrowheads="1"/>
          </p:cNvSpPr>
          <p:nvPr>
            <p:ph type="title"/>
          </p:nvPr>
        </p:nvSpPr>
        <p:spPr>
          <a:xfrm>
            <a:off x="0" y="228600"/>
            <a:ext cx="8964488" cy="990600"/>
          </a:xfrm>
        </p:spPr>
        <p:txBody>
          <a:bodyPr>
            <a:normAutofit/>
          </a:bodyPr>
          <a:lstStyle/>
          <a:p>
            <a:pPr marL="723900" indent="-723900"/>
            <a:r>
              <a:rPr lang="en-US" altLang="zh-CN" sz="2800" dirty="0" smtClean="0">
                <a:latin typeface="Comic Sans MS" pitchFamily="66" charset="0"/>
                <a:ea typeface="宋体" charset="-122"/>
              </a:rPr>
              <a:t>Abstract</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Factory</a:t>
            </a:r>
            <a:r>
              <a:rPr lang="zh-CN" altLang="en-US" sz="2800" dirty="0" smtClean="0">
                <a:latin typeface="Comic Sans MS" pitchFamily="66" charset="0"/>
                <a:ea typeface="宋体" charset="-122"/>
              </a:rPr>
              <a:t> </a:t>
            </a:r>
            <a:r>
              <a:rPr lang="en-US" altLang="zh-CN" sz="2800" dirty="0" smtClean="0">
                <a:latin typeface="Comic Sans MS" pitchFamily="66" charset="0"/>
                <a:ea typeface="宋体" charset="-122"/>
              </a:rPr>
              <a:t>pattern</a:t>
            </a:r>
          </a:p>
        </p:txBody>
      </p:sp>
      <p:pic>
        <p:nvPicPr>
          <p:cNvPr id="27655" name="Picture 4" descr="MCj0123567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4578350"/>
            <a:ext cx="19050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内容占位符 3"/>
          <p:cNvPicPr>
            <a:picLocks noGrp="1" noChangeAspect="1"/>
          </p:cNvPicPr>
          <p:nvPr>
            <p:ph sz="quarter" idx="1"/>
          </p:nvPr>
        </p:nvPicPr>
        <p:blipFill>
          <a:blip r:embed="rId3"/>
          <a:srcRect l="-14423" r="-14423"/>
          <a:stretch>
            <a:fillRect/>
          </a:stretch>
        </p:blipFill>
        <p:spPr>
          <a:xfrm>
            <a:off x="323527" y="1600199"/>
            <a:ext cx="8932043" cy="4925145"/>
          </a:xfrm>
        </p:spPr>
      </p:pic>
    </p:spTree>
    <p:extLst>
      <p:ext uri="{BB962C8B-B14F-4D97-AF65-F5344CB8AC3E}">
        <p14:creationId xmlns:p14="http://schemas.microsoft.com/office/powerpoint/2010/main" val="2663762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ea typeface="宋体" charset="-122"/>
              </a:rPr>
              <a:t>Summary so far..(P162)</a:t>
            </a:r>
          </a:p>
        </p:txBody>
      </p:sp>
      <p:sp>
        <p:nvSpPr>
          <p:cNvPr id="29699" name="Rectangle 3"/>
          <p:cNvSpPr>
            <a:spLocks noGrp="1" noChangeArrowheads="1"/>
          </p:cNvSpPr>
          <p:nvPr>
            <p:ph type="body" sz="half" idx="1"/>
          </p:nvPr>
        </p:nvSpPr>
        <p:spPr/>
        <p:txBody>
          <a:bodyPr/>
          <a:lstStyle/>
          <a:p>
            <a:pPr eaLnBrk="1" hangingPunct="1">
              <a:lnSpc>
                <a:spcPct val="80000"/>
              </a:lnSpc>
            </a:pPr>
            <a:r>
              <a:rPr lang="en-US" altLang="zh-CN" dirty="0" smtClean="0">
                <a:ea typeface="宋体" charset="-122"/>
              </a:rPr>
              <a:t>OO Basics</a:t>
            </a:r>
          </a:p>
          <a:p>
            <a:pPr lvl="1" eaLnBrk="1" hangingPunct="1">
              <a:lnSpc>
                <a:spcPct val="80000"/>
              </a:lnSpc>
            </a:pPr>
            <a:r>
              <a:rPr lang="en-US" altLang="zh-CN" dirty="0" smtClean="0">
                <a:ea typeface="宋体" charset="-122"/>
              </a:rPr>
              <a:t>Abstraction</a:t>
            </a:r>
          </a:p>
          <a:p>
            <a:pPr lvl="1" eaLnBrk="1" hangingPunct="1">
              <a:lnSpc>
                <a:spcPct val="80000"/>
              </a:lnSpc>
            </a:pPr>
            <a:r>
              <a:rPr lang="en-US" altLang="zh-CN" dirty="0" smtClean="0">
                <a:ea typeface="宋体" charset="-122"/>
              </a:rPr>
              <a:t>Encapsulation</a:t>
            </a:r>
          </a:p>
          <a:p>
            <a:pPr lvl="1" eaLnBrk="1" hangingPunct="1">
              <a:lnSpc>
                <a:spcPct val="80000"/>
              </a:lnSpc>
            </a:pPr>
            <a:r>
              <a:rPr lang="en-US" altLang="zh-CN" dirty="0" smtClean="0">
                <a:ea typeface="宋体" charset="-122"/>
              </a:rPr>
              <a:t>Inheritance</a:t>
            </a:r>
          </a:p>
          <a:p>
            <a:pPr lvl="1" eaLnBrk="1" hangingPunct="1">
              <a:lnSpc>
                <a:spcPct val="80000"/>
              </a:lnSpc>
            </a:pPr>
            <a:r>
              <a:rPr lang="en-US" altLang="zh-CN" dirty="0" smtClean="0">
                <a:ea typeface="宋体" charset="-122"/>
              </a:rPr>
              <a:t>Polymorphism</a:t>
            </a:r>
          </a:p>
        </p:txBody>
      </p:sp>
      <p:sp>
        <p:nvSpPr>
          <p:cNvPr id="29700" name="Rectangle 4"/>
          <p:cNvSpPr>
            <a:spLocks noGrp="1" noChangeArrowheads="1"/>
          </p:cNvSpPr>
          <p:nvPr>
            <p:ph type="body" sz="half" idx="2"/>
          </p:nvPr>
        </p:nvSpPr>
        <p:spPr>
          <a:xfrm>
            <a:off x="4267200" y="1905000"/>
            <a:ext cx="4495800" cy="4038600"/>
          </a:xfrm>
        </p:spPr>
        <p:txBody>
          <a:bodyPr>
            <a:normAutofit/>
          </a:bodyPr>
          <a:lstStyle/>
          <a:p>
            <a:pPr eaLnBrk="1" hangingPunct="1">
              <a:lnSpc>
                <a:spcPct val="80000"/>
              </a:lnSpc>
            </a:pPr>
            <a:r>
              <a:rPr lang="en-US" altLang="zh-CN" smtClean="0">
                <a:ea typeface="宋体" charset="-122"/>
              </a:rPr>
              <a:t>OO Principles</a:t>
            </a:r>
          </a:p>
          <a:p>
            <a:pPr lvl="1" eaLnBrk="1" hangingPunct="1">
              <a:lnSpc>
                <a:spcPct val="80000"/>
              </a:lnSpc>
            </a:pPr>
            <a:r>
              <a:rPr lang="en-US" altLang="zh-CN" sz="2000" smtClean="0">
                <a:ea typeface="宋体" charset="-122"/>
              </a:rPr>
              <a:t>Encapsulate what varies</a:t>
            </a:r>
          </a:p>
          <a:p>
            <a:pPr lvl="1" eaLnBrk="1" hangingPunct="1">
              <a:lnSpc>
                <a:spcPct val="80000"/>
              </a:lnSpc>
            </a:pPr>
            <a:r>
              <a:rPr lang="en-US" altLang="zh-CN" sz="2000" smtClean="0">
                <a:ea typeface="宋体" charset="-122"/>
              </a:rPr>
              <a:t>Favor composition over inheritance</a:t>
            </a:r>
          </a:p>
          <a:p>
            <a:pPr lvl="1" eaLnBrk="1" hangingPunct="1">
              <a:lnSpc>
                <a:spcPct val="80000"/>
              </a:lnSpc>
            </a:pPr>
            <a:r>
              <a:rPr lang="en-US" altLang="zh-CN" sz="2000" smtClean="0">
                <a:ea typeface="宋体" charset="-122"/>
              </a:rPr>
              <a:t>Program to interfaces not to implementations</a:t>
            </a:r>
          </a:p>
          <a:p>
            <a:pPr lvl="1" eaLnBrk="1" hangingPunct="1">
              <a:lnSpc>
                <a:spcPct val="80000"/>
              </a:lnSpc>
            </a:pPr>
            <a:r>
              <a:rPr lang="en-US" altLang="zh-CN" sz="2000" smtClean="0">
                <a:ea typeface="宋体" charset="-122"/>
              </a:rPr>
              <a:t>Strive for loosely coupled designs between objects that interact</a:t>
            </a:r>
          </a:p>
          <a:p>
            <a:pPr lvl="1" eaLnBrk="1" hangingPunct="1">
              <a:lnSpc>
                <a:spcPct val="80000"/>
              </a:lnSpc>
            </a:pPr>
            <a:r>
              <a:rPr lang="en-US" altLang="zh-CN" sz="2000" smtClean="0">
                <a:ea typeface="宋体" charset="-122"/>
              </a:rPr>
              <a:t>Classes should be open for extension but closed for modification.</a:t>
            </a:r>
          </a:p>
          <a:p>
            <a:pPr lvl="1" eaLnBrk="1" hangingPunct="1">
              <a:lnSpc>
                <a:spcPct val="80000"/>
              </a:lnSpc>
            </a:pPr>
            <a:r>
              <a:rPr lang="en-US" altLang="zh-CN" sz="2000" smtClean="0">
                <a:ea typeface="宋体" charset="-122"/>
              </a:rPr>
              <a:t>Depend on abstraction. Do not depend on concrete classes. </a:t>
            </a:r>
          </a:p>
          <a:p>
            <a:pPr eaLnBrk="1" hangingPunct="1">
              <a:lnSpc>
                <a:spcPct val="80000"/>
              </a:lnSpc>
            </a:pPr>
            <a:endParaRPr lang="en-US" altLang="zh-CN" sz="1600" smtClean="0">
              <a:ea typeface="宋体" charset="-122"/>
            </a:endParaRPr>
          </a:p>
        </p:txBody>
      </p:sp>
    </p:spTree>
    <p:extLst>
      <p:ext uri="{BB962C8B-B14F-4D97-AF65-F5344CB8AC3E}">
        <p14:creationId xmlns:p14="http://schemas.microsoft.com/office/powerpoint/2010/main" val="16343329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ea typeface="宋体" charset="-122"/>
              </a:rPr>
              <a:t>Checkpoints</a:t>
            </a:r>
          </a:p>
        </p:txBody>
      </p:sp>
      <p:sp>
        <p:nvSpPr>
          <p:cNvPr id="30723" name="Rectangle 4"/>
          <p:cNvSpPr>
            <a:spLocks noGrp="1" noChangeArrowheads="1"/>
          </p:cNvSpPr>
          <p:nvPr>
            <p:ph type="body" sz="half" idx="2"/>
          </p:nvPr>
        </p:nvSpPr>
        <p:spPr>
          <a:xfrm>
            <a:off x="990600" y="1752600"/>
            <a:ext cx="7772400" cy="4038600"/>
          </a:xfrm>
        </p:spPr>
        <p:txBody>
          <a:bodyPr/>
          <a:lstStyle/>
          <a:p>
            <a:r>
              <a:rPr lang="en-US" altLang="zh-CN" smtClean="0">
                <a:ea typeface="宋体" charset="-122"/>
              </a:rPr>
              <a:t>What is factory pattern?</a:t>
            </a:r>
          </a:p>
          <a:p>
            <a:r>
              <a:rPr lang="en-US" altLang="zh-CN" smtClean="0">
                <a:ea typeface="宋体" charset="-122"/>
              </a:rPr>
              <a:t>What is dependency inversion principle?</a:t>
            </a:r>
          </a:p>
          <a:p>
            <a:r>
              <a:rPr lang="en-US" altLang="zh-CN" smtClean="0">
                <a:ea typeface="宋体" charset="-122"/>
              </a:rPr>
              <a:t>What is the purpose of factory pattern?</a:t>
            </a:r>
          </a:p>
        </p:txBody>
      </p:sp>
    </p:spTree>
    <p:extLst>
      <p:ext uri="{BB962C8B-B14F-4D97-AF65-F5344CB8AC3E}">
        <p14:creationId xmlns:p14="http://schemas.microsoft.com/office/powerpoint/2010/main" val="16339870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chemeClr val="tx1"/>
                </a:solidFill>
              </a:rPr>
              <a:t>In-class practice</a:t>
            </a:r>
            <a:endParaRPr lang="zh-CN" altLang="en-US" dirty="0">
              <a:solidFill>
                <a:schemeClr val="tx1"/>
              </a:solidFill>
            </a:endParaRPr>
          </a:p>
        </p:txBody>
      </p:sp>
      <p:sp>
        <p:nvSpPr>
          <p:cNvPr id="4" name="TextBox 3"/>
          <p:cNvSpPr txBox="1"/>
          <p:nvPr/>
        </p:nvSpPr>
        <p:spPr>
          <a:xfrm>
            <a:off x="2984259" y="6429396"/>
            <a:ext cx="5516831" cy="338554"/>
          </a:xfrm>
          <a:prstGeom prst="rect">
            <a:avLst/>
          </a:prstGeom>
          <a:noFill/>
        </p:spPr>
        <p:txBody>
          <a:bodyPr wrap="none" rtlCol="0">
            <a:spAutoFit/>
          </a:bodyPr>
          <a:lstStyle/>
          <a:p>
            <a:r>
              <a:rPr lang="en-US" altLang="zh-CN" sz="1600" dirty="0" smtClean="0"/>
              <a:t>Dalian </a:t>
            </a:r>
            <a:r>
              <a:rPr lang="en-US" altLang="zh-CN" sz="1600" dirty="0" err="1" smtClean="0"/>
              <a:t>Neusoft</a:t>
            </a:r>
            <a:r>
              <a:rPr lang="en-US" altLang="zh-CN" sz="1600" dirty="0" smtClean="0"/>
              <a:t> University of Information  © Copyright</a:t>
            </a:r>
            <a:endParaRPr lang="zh-CN" altLang="en-US" sz="1600" dirty="0"/>
          </a:p>
        </p:txBody>
      </p:sp>
      <p:pic>
        <p:nvPicPr>
          <p:cNvPr id="5" name="Picture 2" descr="http://img0w.pconline.com.cn/pconline/1111/01/spcgroup/width_640,qua_30/2572618_imagesCAW0THLT.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7224" y="6432965"/>
            <a:ext cx="1571636" cy="353621"/>
          </a:xfrm>
          <a:prstGeom prst="rect">
            <a:avLst/>
          </a:prstGeom>
          <a:noFill/>
        </p:spPr>
      </p:pic>
      <p:sp>
        <p:nvSpPr>
          <p:cNvPr id="7" name="内容占位符 2"/>
          <p:cNvSpPr>
            <a:spLocks noGrp="1"/>
          </p:cNvSpPr>
          <p:nvPr>
            <p:ph sz="quarter" idx="1"/>
          </p:nvPr>
        </p:nvSpPr>
        <p:spPr>
          <a:xfrm>
            <a:off x="612648" y="1600200"/>
            <a:ext cx="8153400" cy="4495800"/>
          </a:xfrm>
        </p:spPr>
        <p:txBody>
          <a:bodyPr/>
          <a:lstStyle/>
          <a:p>
            <a:r>
              <a:rPr lang="en-US" altLang="zh-CN" sz="2400" dirty="0"/>
              <a:t>The original factory is divided into sub-factories for each brand of television, the Haier factory is responsible for the production of Haier TVs, the </a:t>
            </a:r>
            <a:r>
              <a:rPr lang="en-US" altLang="zh-CN" sz="2400" dirty="0" err="1"/>
              <a:t>Hisense</a:t>
            </a:r>
            <a:r>
              <a:rPr lang="en-US" altLang="zh-CN" sz="2400" dirty="0"/>
              <a:t> factory is specially responsible for the production of </a:t>
            </a:r>
            <a:r>
              <a:rPr lang="en-US" altLang="zh-CN" sz="2400" dirty="0" err="1"/>
              <a:t>Hisense</a:t>
            </a:r>
            <a:r>
              <a:rPr lang="en-US" altLang="zh-CN" sz="2400" dirty="0"/>
              <a:t> TVs, if there is a need for the production of TCL TV or Skyworth TV, we only need to add a new TCL factory or Skyworth factory, the original factories do not have to make any changes, which enable the whole system has more flexibility and scalability.</a:t>
            </a:r>
            <a:endParaRPr lang="en-US" altLang="zh-CN" sz="2400" dirty="0" smtClean="0">
              <a:solidFill>
                <a:srgbClr val="0070C0"/>
              </a:solidFill>
            </a:endParaRPr>
          </a:p>
        </p:txBody>
      </p:sp>
      <p:sp>
        <p:nvSpPr>
          <p:cNvPr id="8" name="矩形 7"/>
          <p:cNvSpPr/>
          <p:nvPr/>
        </p:nvSpPr>
        <p:spPr>
          <a:xfrm>
            <a:off x="357158" y="5000636"/>
            <a:ext cx="8429684" cy="1357322"/>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rPr>
              <a:t>Your job is to…</a:t>
            </a:r>
          </a:p>
          <a:p>
            <a:pPr marL="514350" indent="-514350">
              <a:buAutoNum type="arabicParenBoth"/>
            </a:pPr>
            <a:r>
              <a:rPr lang="en-US" altLang="zh-CN" sz="2000" dirty="0" smtClean="0">
                <a:solidFill>
                  <a:schemeClr val="tx1"/>
                </a:solidFill>
              </a:rPr>
              <a:t>Design the class diagram</a:t>
            </a:r>
          </a:p>
          <a:p>
            <a:pPr marL="514350" indent="-514350">
              <a:buAutoNum type="arabicParenBoth"/>
            </a:pPr>
            <a:r>
              <a:rPr lang="en-US" altLang="zh-CN" sz="2000" dirty="0" smtClean="0">
                <a:solidFill>
                  <a:schemeClr val="tx1"/>
                </a:solidFill>
              </a:rPr>
              <a:t>program according to your class diagram</a:t>
            </a:r>
          </a:p>
          <a:p>
            <a:pPr marL="514350" indent="-514350">
              <a:buAutoNum type="arabicParenBoth"/>
            </a:pPr>
            <a:r>
              <a:rPr lang="en-US" altLang="zh-CN" sz="2000" dirty="0" smtClean="0">
                <a:solidFill>
                  <a:schemeClr val="tx1"/>
                </a:solidFill>
              </a:rPr>
              <a:t>Test your design.</a:t>
            </a:r>
            <a:endParaRPr lang="zh-CN" altLang="en-US" sz="2000" dirty="0">
              <a:solidFill>
                <a:schemeClr val="tx1"/>
              </a:solidFill>
            </a:endParaRPr>
          </a:p>
        </p:txBody>
      </p:sp>
    </p:spTree>
    <p:extLst>
      <p:ext uri="{BB962C8B-B14F-4D97-AF65-F5344CB8AC3E}">
        <p14:creationId xmlns:p14="http://schemas.microsoft.com/office/powerpoint/2010/main" val="381400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chemeClr val="tx1"/>
                </a:solidFill>
              </a:rPr>
              <a:t>3. An Application for example</a:t>
            </a:r>
            <a:endParaRPr lang="zh-CN" altLang="en-US" dirty="0"/>
          </a:p>
        </p:txBody>
      </p:sp>
      <p:sp>
        <p:nvSpPr>
          <p:cNvPr id="9" name="内容占位符 2"/>
          <p:cNvSpPr>
            <a:spLocks noGrp="1"/>
          </p:cNvSpPr>
          <p:nvPr>
            <p:ph sz="quarter" idx="1"/>
          </p:nvPr>
        </p:nvSpPr>
        <p:spPr>
          <a:xfrm>
            <a:off x="612648" y="1600200"/>
            <a:ext cx="8153400" cy="4495800"/>
          </a:xfrm>
        </p:spPr>
        <p:txBody>
          <a:bodyPr/>
          <a:lstStyle/>
          <a:p>
            <a:r>
              <a:rPr lang="en-US" altLang="zh-CN" dirty="0" smtClean="0"/>
              <a:t>A </a:t>
            </a:r>
            <a:r>
              <a:rPr lang="en-US" altLang="zh-CN" dirty="0" smtClean="0">
                <a:solidFill>
                  <a:srgbClr val="C00000"/>
                </a:solidFill>
              </a:rPr>
              <a:t>monitoring system</a:t>
            </a:r>
            <a:endParaRPr lang="en-US" altLang="zh-CN" dirty="0" smtClean="0"/>
          </a:p>
          <a:p>
            <a:pPr lvl="1"/>
            <a:r>
              <a:rPr lang="en-US" altLang="zh-CN" dirty="0" smtClean="0"/>
              <a:t>Class Diagram</a:t>
            </a:r>
          </a:p>
        </p:txBody>
      </p:sp>
      <p:pic>
        <p:nvPicPr>
          <p:cNvPr id="3" name="图片 2"/>
          <p:cNvPicPr>
            <a:picLocks noChangeAspect="1"/>
          </p:cNvPicPr>
          <p:nvPr/>
        </p:nvPicPr>
        <p:blipFill>
          <a:blip r:embed="rId2"/>
          <a:stretch>
            <a:fillRect/>
          </a:stretch>
        </p:blipFill>
        <p:spPr>
          <a:xfrm>
            <a:off x="323528" y="2492896"/>
            <a:ext cx="8496300" cy="3784600"/>
          </a:xfrm>
          <a:prstGeom prst="rect">
            <a:avLst/>
          </a:prstGeom>
        </p:spPr>
      </p:pic>
    </p:spTree>
    <p:extLst>
      <p:ext uri="{BB962C8B-B14F-4D97-AF65-F5344CB8AC3E}">
        <p14:creationId xmlns:p14="http://schemas.microsoft.com/office/powerpoint/2010/main" val="23571268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chemeClr val="tx1"/>
                </a:solidFill>
              </a:rPr>
              <a:t>3. An Application for example</a:t>
            </a:r>
            <a:endParaRPr lang="zh-CN" altLang="en-US" dirty="0"/>
          </a:p>
        </p:txBody>
      </p:sp>
      <p:sp>
        <p:nvSpPr>
          <p:cNvPr id="9" name="内容占位符 2"/>
          <p:cNvSpPr>
            <a:spLocks noGrp="1"/>
          </p:cNvSpPr>
          <p:nvPr>
            <p:ph sz="quarter" idx="1"/>
          </p:nvPr>
        </p:nvSpPr>
        <p:spPr>
          <a:xfrm>
            <a:off x="612648" y="1600200"/>
            <a:ext cx="8153400" cy="4495800"/>
          </a:xfrm>
        </p:spPr>
        <p:txBody>
          <a:bodyPr/>
          <a:lstStyle/>
          <a:p>
            <a:r>
              <a:rPr lang="en-US" altLang="zh-CN" dirty="0" smtClean="0"/>
              <a:t>A </a:t>
            </a:r>
            <a:r>
              <a:rPr lang="en-US" altLang="zh-CN" dirty="0" smtClean="0">
                <a:solidFill>
                  <a:srgbClr val="C00000"/>
                </a:solidFill>
              </a:rPr>
              <a:t>monitoring system</a:t>
            </a:r>
            <a:endParaRPr lang="en-US" altLang="zh-CN" dirty="0" smtClean="0"/>
          </a:p>
          <a:p>
            <a:pPr lvl="1"/>
            <a:r>
              <a:rPr lang="en-US" altLang="zh-CN" dirty="0" smtClean="0"/>
              <a:t>Class Diagram</a:t>
            </a:r>
          </a:p>
        </p:txBody>
      </p:sp>
      <p:pic>
        <p:nvPicPr>
          <p:cNvPr id="4" name="图片 3"/>
          <p:cNvPicPr>
            <a:picLocks noChangeAspect="1"/>
          </p:cNvPicPr>
          <p:nvPr/>
        </p:nvPicPr>
        <p:blipFill>
          <a:blip r:embed="rId2"/>
          <a:stretch>
            <a:fillRect/>
          </a:stretch>
        </p:blipFill>
        <p:spPr>
          <a:xfrm>
            <a:off x="611560" y="3356992"/>
            <a:ext cx="7358753" cy="2592288"/>
          </a:xfrm>
          <a:prstGeom prst="rect">
            <a:avLst/>
          </a:prstGeom>
        </p:spPr>
      </p:pic>
      <p:pic>
        <p:nvPicPr>
          <p:cNvPr id="5" name="图片 4"/>
          <p:cNvPicPr>
            <a:picLocks noChangeAspect="1"/>
          </p:cNvPicPr>
          <p:nvPr/>
        </p:nvPicPr>
        <p:blipFill>
          <a:blip r:embed="rId3"/>
          <a:stretch>
            <a:fillRect/>
          </a:stretch>
        </p:blipFill>
        <p:spPr>
          <a:xfrm>
            <a:off x="4860032" y="692696"/>
            <a:ext cx="4076700" cy="2705100"/>
          </a:xfrm>
          <a:prstGeom prst="rect">
            <a:avLst/>
          </a:prstGeom>
        </p:spPr>
      </p:pic>
    </p:spTree>
    <p:extLst>
      <p:ext uri="{BB962C8B-B14F-4D97-AF65-F5344CB8AC3E}">
        <p14:creationId xmlns:p14="http://schemas.microsoft.com/office/powerpoint/2010/main" val="8282606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chemeClr val="tx1"/>
                </a:solidFill>
              </a:rPr>
              <a:t>3. An Application for example</a:t>
            </a:r>
            <a:endParaRPr lang="zh-CN" altLang="en-US" dirty="0"/>
          </a:p>
        </p:txBody>
      </p:sp>
      <p:sp>
        <p:nvSpPr>
          <p:cNvPr id="9" name="内容占位符 2"/>
          <p:cNvSpPr>
            <a:spLocks noGrp="1"/>
          </p:cNvSpPr>
          <p:nvPr>
            <p:ph sz="quarter" idx="1"/>
          </p:nvPr>
        </p:nvSpPr>
        <p:spPr>
          <a:xfrm>
            <a:off x="612648" y="1600200"/>
            <a:ext cx="8153400" cy="4495800"/>
          </a:xfrm>
        </p:spPr>
        <p:txBody>
          <a:bodyPr/>
          <a:lstStyle/>
          <a:p>
            <a:r>
              <a:rPr lang="en-US" altLang="zh-CN" dirty="0" smtClean="0"/>
              <a:t>A </a:t>
            </a:r>
            <a:r>
              <a:rPr lang="en-US" altLang="zh-CN" dirty="0" smtClean="0">
                <a:solidFill>
                  <a:srgbClr val="C00000"/>
                </a:solidFill>
              </a:rPr>
              <a:t>monitoring system</a:t>
            </a:r>
            <a:endParaRPr lang="en-US" altLang="zh-CN" dirty="0" smtClean="0"/>
          </a:p>
          <a:p>
            <a:pPr lvl="1"/>
            <a:r>
              <a:rPr lang="en-US" altLang="zh-CN" dirty="0" smtClean="0"/>
              <a:t>Class Diagram</a:t>
            </a:r>
          </a:p>
        </p:txBody>
      </p:sp>
      <p:pic>
        <p:nvPicPr>
          <p:cNvPr id="5" name="图片 4"/>
          <p:cNvPicPr>
            <a:picLocks noChangeAspect="1"/>
          </p:cNvPicPr>
          <p:nvPr/>
        </p:nvPicPr>
        <p:blipFill>
          <a:blip r:embed="rId2"/>
          <a:stretch>
            <a:fillRect/>
          </a:stretch>
        </p:blipFill>
        <p:spPr>
          <a:xfrm>
            <a:off x="4860032" y="692696"/>
            <a:ext cx="4076700" cy="2705100"/>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636912"/>
            <a:ext cx="38385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089" y="4149080"/>
            <a:ext cx="731713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6892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chemeClr val="tx1"/>
                </a:solidFill>
              </a:rPr>
              <a:t>3. An Application for example</a:t>
            </a:r>
            <a:endParaRPr lang="zh-CN" altLang="en-US" dirty="0"/>
          </a:p>
        </p:txBody>
      </p:sp>
      <p:sp>
        <p:nvSpPr>
          <p:cNvPr id="9" name="内容占位符 2"/>
          <p:cNvSpPr>
            <a:spLocks noGrp="1"/>
          </p:cNvSpPr>
          <p:nvPr>
            <p:ph sz="quarter" idx="1"/>
          </p:nvPr>
        </p:nvSpPr>
        <p:spPr>
          <a:xfrm>
            <a:off x="612648" y="1600200"/>
            <a:ext cx="8153400" cy="4495800"/>
          </a:xfrm>
        </p:spPr>
        <p:txBody>
          <a:bodyPr/>
          <a:lstStyle/>
          <a:p>
            <a:r>
              <a:rPr lang="en-US" altLang="zh-CN" dirty="0" smtClean="0"/>
              <a:t>A </a:t>
            </a:r>
            <a:r>
              <a:rPr lang="en-US" altLang="zh-CN" dirty="0" smtClean="0">
                <a:solidFill>
                  <a:srgbClr val="C00000"/>
                </a:solidFill>
              </a:rPr>
              <a:t>monitoring system</a:t>
            </a:r>
            <a:endParaRPr lang="en-US" altLang="zh-CN" dirty="0" smtClean="0"/>
          </a:p>
          <a:p>
            <a:pPr lvl="1"/>
            <a:r>
              <a:rPr lang="en-US" altLang="zh-CN" dirty="0" smtClean="0"/>
              <a:t>Class Diagram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772816"/>
            <a:ext cx="29527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97842"/>
            <a:ext cx="3744416" cy="1601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653135"/>
            <a:ext cx="6768752" cy="2095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4569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chemeClr val="tx1"/>
                </a:solidFill>
              </a:rPr>
              <a:t>3. An Application for example</a:t>
            </a:r>
            <a:endParaRPr lang="zh-CN" altLang="en-US" dirty="0"/>
          </a:p>
        </p:txBody>
      </p:sp>
      <p:sp>
        <p:nvSpPr>
          <p:cNvPr id="9" name="内容占位符 2"/>
          <p:cNvSpPr>
            <a:spLocks noGrp="1"/>
          </p:cNvSpPr>
          <p:nvPr>
            <p:ph sz="quarter" idx="1"/>
          </p:nvPr>
        </p:nvSpPr>
        <p:spPr>
          <a:xfrm>
            <a:off x="612648" y="1600200"/>
            <a:ext cx="8153400" cy="4495800"/>
          </a:xfrm>
        </p:spPr>
        <p:txBody>
          <a:bodyPr/>
          <a:lstStyle/>
          <a:p>
            <a:r>
              <a:rPr lang="en-US" altLang="zh-CN" dirty="0" smtClean="0"/>
              <a:t>A </a:t>
            </a:r>
            <a:r>
              <a:rPr lang="en-US" altLang="zh-CN" dirty="0" smtClean="0">
                <a:solidFill>
                  <a:srgbClr val="C00000"/>
                </a:solidFill>
              </a:rPr>
              <a:t>monitoring system</a:t>
            </a:r>
            <a:endParaRPr lang="en-US" altLang="zh-CN" dirty="0" smtClean="0"/>
          </a:p>
          <a:p>
            <a:pPr lvl="1"/>
            <a:r>
              <a:rPr lang="en-US" altLang="zh-CN" dirty="0" smtClean="0"/>
              <a:t>Class Diagram</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273" y="2636912"/>
            <a:ext cx="6172200" cy="413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394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内容占位符 2"/>
          <p:cNvSpPr>
            <a:spLocks noGrp="1"/>
          </p:cNvSpPr>
          <p:nvPr>
            <p:ph sz="quarter" idx="1"/>
          </p:nvPr>
        </p:nvSpPr>
        <p:spPr/>
        <p:txBody>
          <a:bodyPr/>
          <a:lstStyle/>
          <a:p>
            <a:pPr marL="514350" indent="-514350">
              <a:buFont typeface="+mj-lt"/>
              <a:buAutoNum type="arabicPeriod"/>
            </a:pPr>
            <a:r>
              <a:rPr lang="en-US" altLang="zh-CN" dirty="0" smtClean="0"/>
              <a:t>A Case Analysis</a:t>
            </a:r>
          </a:p>
          <a:p>
            <a:pPr marL="514350" indent="-514350">
              <a:buFont typeface="+mj-lt"/>
              <a:buAutoNum type="arabicPeriod"/>
            </a:pPr>
            <a:r>
              <a:rPr lang="en-US" altLang="zh-CN" dirty="0" smtClean="0"/>
              <a:t>Design Pattern: </a:t>
            </a:r>
            <a:r>
              <a:rPr lang="en-US" altLang="zh-CN" u="sng" dirty="0" smtClean="0"/>
              <a:t>The Factory Pattern</a:t>
            </a:r>
          </a:p>
          <a:p>
            <a:pPr marL="514350" indent="-514350">
              <a:buFont typeface="+mj-lt"/>
              <a:buAutoNum type="arabicPeriod"/>
            </a:pPr>
            <a:r>
              <a:rPr lang="en-US" altLang="zh-CN" dirty="0" smtClean="0"/>
              <a:t>In-class practice</a:t>
            </a:r>
          </a:p>
          <a:p>
            <a:pPr marL="514350" indent="-514350">
              <a:buFont typeface="+mj-lt"/>
              <a:buAutoNum type="arabicPeriod"/>
            </a:pPr>
            <a:r>
              <a:rPr lang="en-US" altLang="zh-CN" dirty="0" smtClean="0"/>
              <a:t>An experiment in class</a:t>
            </a:r>
          </a:p>
          <a:p>
            <a:pPr marL="514350" indent="-514350">
              <a:buFont typeface="+mj-lt"/>
              <a:buAutoNum type="arabicPeriod"/>
            </a:pPr>
            <a:r>
              <a:rPr lang="en-US" altLang="zh-CN" dirty="0" smtClean="0"/>
              <a:t>Practices of design pattern as homework</a:t>
            </a:r>
            <a:endParaRPr lang="zh-CN" altLang="en-US" dirty="0"/>
          </a:p>
        </p:txBody>
      </p:sp>
      <p:sp>
        <p:nvSpPr>
          <p:cNvPr id="4" name="TextBox 3"/>
          <p:cNvSpPr txBox="1"/>
          <p:nvPr/>
        </p:nvSpPr>
        <p:spPr>
          <a:xfrm>
            <a:off x="2984259" y="6429396"/>
            <a:ext cx="5516831" cy="338554"/>
          </a:xfrm>
          <a:prstGeom prst="rect">
            <a:avLst/>
          </a:prstGeom>
          <a:noFill/>
        </p:spPr>
        <p:txBody>
          <a:bodyPr wrap="none" rtlCol="0">
            <a:spAutoFit/>
          </a:bodyPr>
          <a:lstStyle/>
          <a:p>
            <a:r>
              <a:rPr lang="en-US" altLang="zh-CN" sz="1600" dirty="0" smtClean="0"/>
              <a:t>Dalian </a:t>
            </a:r>
            <a:r>
              <a:rPr lang="en-US" altLang="zh-CN" sz="1600" dirty="0" err="1" smtClean="0"/>
              <a:t>Neusoft</a:t>
            </a:r>
            <a:r>
              <a:rPr lang="en-US" altLang="zh-CN" sz="1600" dirty="0" smtClean="0"/>
              <a:t> University of Information  © Copyright</a:t>
            </a:r>
            <a:endParaRPr lang="zh-CN" altLang="en-US" sz="1600" dirty="0"/>
          </a:p>
        </p:txBody>
      </p:sp>
      <p:pic>
        <p:nvPicPr>
          <p:cNvPr id="5" name="Picture 2" descr="http://img0w.pconline.com.cn/pconline/1111/01/spcgroup/width_640,qua_30/2572618_imagesCAW0THLT.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7224" y="6432965"/>
            <a:ext cx="1571636" cy="353621"/>
          </a:xfrm>
          <a:prstGeom prst="rect">
            <a:avLst/>
          </a:prstGeom>
          <a:noFill/>
        </p:spPr>
      </p:pic>
    </p:spTree>
    <p:extLst>
      <p:ext uri="{BB962C8B-B14F-4D97-AF65-F5344CB8AC3E}">
        <p14:creationId xmlns:p14="http://schemas.microsoft.com/office/powerpoint/2010/main" val="12810719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chemeClr val="tx1"/>
                </a:solidFill>
              </a:rPr>
              <a:t>4.An</a:t>
            </a:r>
            <a:r>
              <a:rPr lang="zh-CN" altLang="en-US" dirty="0" smtClean="0">
                <a:solidFill>
                  <a:schemeClr val="tx1"/>
                </a:solidFill>
              </a:rPr>
              <a:t> </a:t>
            </a:r>
            <a:r>
              <a:rPr lang="en-US" altLang="zh-CN" dirty="0" smtClean="0">
                <a:solidFill>
                  <a:schemeClr val="tx1"/>
                </a:solidFill>
              </a:rPr>
              <a:t>experiment</a:t>
            </a:r>
            <a:endParaRPr lang="zh-CN" altLang="en-US" dirty="0">
              <a:solidFill>
                <a:schemeClr val="tx1"/>
              </a:solidFill>
            </a:endParaRPr>
          </a:p>
        </p:txBody>
      </p:sp>
      <p:sp>
        <p:nvSpPr>
          <p:cNvPr id="4" name="TextBox 3"/>
          <p:cNvSpPr txBox="1"/>
          <p:nvPr/>
        </p:nvSpPr>
        <p:spPr>
          <a:xfrm>
            <a:off x="2984259" y="6429396"/>
            <a:ext cx="5516831" cy="338554"/>
          </a:xfrm>
          <a:prstGeom prst="rect">
            <a:avLst/>
          </a:prstGeom>
          <a:noFill/>
        </p:spPr>
        <p:txBody>
          <a:bodyPr wrap="none" rtlCol="0">
            <a:spAutoFit/>
          </a:bodyPr>
          <a:lstStyle/>
          <a:p>
            <a:r>
              <a:rPr lang="en-US" altLang="zh-CN" sz="1600" dirty="0" smtClean="0"/>
              <a:t>Dalian </a:t>
            </a:r>
            <a:r>
              <a:rPr lang="en-US" altLang="zh-CN" sz="1600" dirty="0" err="1" smtClean="0"/>
              <a:t>Neusoft</a:t>
            </a:r>
            <a:r>
              <a:rPr lang="en-US" altLang="zh-CN" sz="1600" dirty="0" smtClean="0"/>
              <a:t> University of Information  © Copyright</a:t>
            </a:r>
            <a:endParaRPr lang="zh-CN" altLang="en-US" sz="1600" dirty="0"/>
          </a:p>
        </p:txBody>
      </p:sp>
      <p:pic>
        <p:nvPicPr>
          <p:cNvPr id="5" name="Picture 2" descr="http://img0w.pconline.com.cn/pconline/1111/01/spcgroup/width_640,qua_30/2572618_imagesCAW0THLT.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7224" y="6432965"/>
            <a:ext cx="1571636" cy="353621"/>
          </a:xfrm>
          <a:prstGeom prst="rect">
            <a:avLst/>
          </a:prstGeom>
          <a:noFill/>
        </p:spPr>
      </p:pic>
      <p:sp>
        <p:nvSpPr>
          <p:cNvPr id="7" name="内容占位符 2"/>
          <p:cNvSpPr>
            <a:spLocks noGrp="1"/>
          </p:cNvSpPr>
          <p:nvPr>
            <p:ph sz="quarter" idx="1"/>
          </p:nvPr>
        </p:nvSpPr>
        <p:spPr>
          <a:xfrm>
            <a:off x="612648" y="1600200"/>
            <a:ext cx="8153400" cy="4495800"/>
          </a:xfrm>
        </p:spPr>
        <p:txBody>
          <a:bodyPr/>
          <a:lstStyle/>
          <a:p>
            <a:r>
              <a:rPr lang="en-US" altLang="zh-CN" sz="2400" dirty="0"/>
              <a:t>In an OA system, the system is authenticated by comparing the account number and password entered by the user at </a:t>
            </a:r>
            <a:r>
              <a:rPr lang="en-US" altLang="zh-CN" sz="2400" dirty="0" err="1"/>
              <a:t>logining</a:t>
            </a:r>
            <a:r>
              <a:rPr lang="en-US" altLang="zh-CN" sz="2400" dirty="0"/>
              <a:t> time, the account number is stored in the database, and the user permission level ( stored as integer ) stored in the database too. Different levels of user are created according to different levels of authority and different levels of user have different operating permissions. Now please use factory method pattern to design the permission management </a:t>
            </a:r>
            <a:r>
              <a:rPr lang="en-US" altLang="zh-CN" sz="2400" dirty="0" smtClean="0"/>
              <a:t>module.</a:t>
            </a:r>
            <a:endParaRPr lang="en-US" altLang="zh-CN" sz="2400" dirty="0" smtClean="0">
              <a:solidFill>
                <a:srgbClr val="0070C0"/>
              </a:solidFill>
            </a:endParaRPr>
          </a:p>
        </p:txBody>
      </p:sp>
      <p:sp>
        <p:nvSpPr>
          <p:cNvPr id="8" name="矩形 7"/>
          <p:cNvSpPr/>
          <p:nvPr/>
        </p:nvSpPr>
        <p:spPr>
          <a:xfrm>
            <a:off x="357158" y="5000636"/>
            <a:ext cx="8429684" cy="1357322"/>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rPr>
              <a:t>Your job is to…</a:t>
            </a:r>
          </a:p>
          <a:p>
            <a:pPr marL="514350" indent="-514350">
              <a:buAutoNum type="arabicParenBoth"/>
            </a:pPr>
            <a:r>
              <a:rPr lang="en-US" altLang="zh-CN" sz="2000" dirty="0" smtClean="0">
                <a:solidFill>
                  <a:schemeClr val="tx1"/>
                </a:solidFill>
              </a:rPr>
              <a:t>Design the class diagram</a:t>
            </a:r>
          </a:p>
          <a:p>
            <a:pPr marL="514350" indent="-514350">
              <a:buAutoNum type="arabicParenBoth"/>
            </a:pPr>
            <a:r>
              <a:rPr lang="en-US" altLang="zh-CN" sz="2000" dirty="0" smtClean="0">
                <a:solidFill>
                  <a:schemeClr val="tx1"/>
                </a:solidFill>
              </a:rPr>
              <a:t>program according to your class diagram</a:t>
            </a:r>
          </a:p>
          <a:p>
            <a:pPr marL="514350" indent="-514350">
              <a:buAutoNum type="arabicParenBoth"/>
            </a:pPr>
            <a:r>
              <a:rPr lang="en-US" altLang="zh-CN" sz="2000" dirty="0" smtClean="0">
                <a:solidFill>
                  <a:schemeClr val="tx1"/>
                </a:solidFill>
              </a:rPr>
              <a:t>Test your design.</a:t>
            </a:r>
            <a:endParaRPr lang="zh-CN" altLang="en-US" sz="2000" dirty="0">
              <a:solidFill>
                <a:schemeClr val="tx1"/>
              </a:solidFill>
            </a:endParaRPr>
          </a:p>
        </p:txBody>
      </p:sp>
    </p:spTree>
    <p:extLst>
      <p:ext uri="{BB962C8B-B14F-4D97-AF65-F5344CB8AC3E}">
        <p14:creationId xmlns:p14="http://schemas.microsoft.com/office/powerpoint/2010/main" val="32513978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chemeClr val="tx1"/>
                </a:solidFill>
              </a:rPr>
              <a:t>5. Homework</a:t>
            </a:r>
            <a:endParaRPr lang="zh-CN" altLang="en-US" dirty="0">
              <a:solidFill>
                <a:schemeClr val="tx1"/>
              </a:solidFill>
            </a:endParaRPr>
          </a:p>
        </p:txBody>
      </p:sp>
      <p:sp>
        <p:nvSpPr>
          <p:cNvPr id="3" name="内容占位符 2"/>
          <p:cNvSpPr>
            <a:spLocks noGrp="1"/>
          </p:cNvSpPr>
          <p:nvPr>
            <p:ph sz="quarter" idx="1"/>
          </p:nvPr>
        </p:nvSpPr>
        <p:spPr/>
        <p:txBody>
          <a:bodyPr/>
          <a:lstStyle/>
          <a:p>
            <a:r>
              <a:rPr lang="en-US" altLang="zh-CN" dirty="0" smtClean="0"/>
              <a:t>Finish the homework, </a:t>
            </a:r>
            <a:r>
              <a:rPr lang="en-US" altLang="zh-CN" smtClean="0"/>
              <a:t>which includes </a:t>
            </a:r>
            <a:r>
              <a:rPr lang="en-US" altLang="zh-CN" dirty="0" smtClean="0"/>
              <a:t>3 tasks.</a:t>
            </a:r>
            <a:endParaRPr lang="zh-CN" altLang="en-US" dirty="0"/>
          </a:p>
        </p:txBody>
      </p:sp>
      <p:sp>
        <p:nvSpPr>
          <p:cNvPr id="4" name="TextBox 3"/>
          <p:cNvSpPr txBox="1"/>
          <p:nvPr/>
        </p:nvSpPr>
        <p:spPr>
          <a:xfrm>
            <a:off x="2984259" y="6429396"/>
            <a:ext cx="5516831" cy="338554"/>
          </a:xfrm>
          <a:prstGeom prst="rect">
            <a:avLst/>
          </a:prstGeom>
          <a:noFill/>
        </p:spPr>
        <p:txBody>
          <a:bodyPr wrap="none" rtlCol="0">
            <a:spAutoFit/>
          </a:bodyPr>
          <a:lstStyle/>
          <a:p>
            <a:r>
              <a:rPr lang="en-US" altLang="zh-CN" sz="1600" dirty="0" smtClean="0"/>
              <a:t>Dalian </a:t>
            </a:r>
            <a:r>
              <a:rPr lang="en-US" altLang="zh-CN" sz="1600" dirty="0" err="1" smtClean="0"/>
              <a:t>Neusoft</a:t>
            </a:r>
            <a:r>
              <a:rPr lang="en-US" altLang="zh-CN" sz="1600" dirty="0" smtClean="0"/>
              <a:t> University of Information  © Copyright</a:t>
            </a:r>
            <a:endParaRPr lang="zh-CN" altLang="en-US" sz="1600" dirty="0"/>
          </a:p>
        </p:txBody>
      </p:sp>
      <p:pic>
        <p:nvPicPr>
          <p:cNvPr id="5" name="Picture 2" descr="http://img0w.pconline.com.cn/pconline/1111/01/spcgroup/width_640,qua_30/2572618_imagesCAW0THLT.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7224" y="6432965"/>
            <a:ext cx="1571636" cy="353621"/>
          </a:xfrm>
          <a:prstGeom prst="rect">
            <a:avLst/>
          </a:prstGeom>
          <a:noFill/>
        </p:spPr>
      </p:pic>
    </p:spTree>
    <p:extLst>
      <p:ext uri="{BB962C8B-B14F-4D97-AF65-F5344CB8AC3E}">
        <p14:creationId xmlns:p14="http://schemas.microsoft.com/office/powerpoint/2010/main" val="44621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内容占位符 2"/>
          <p:cNvSpPr>
            <a:spLocks noGrp="1"/>
          </p:cNvSpPr>
          <p:nvPr>
            <p:ph sz="quarter" idx="1"/>
          </p:nvPr>
        </p:nvSpPr>
        <p:spPr/>
        <p:txBody>
          <a:bodyPr/>
          <a:lstStyle/>
          <a:p>
            <a:pPr marL="514350" indent="-514350">
              <a:buFont typeface="+mj-lt"/>
              <a:buAutoNum type="arabicPeriod"/>
            </a:pPr>
            <a:r>
              <a:rPr lang="en-US" altLang="zh-CN" dirty="0" smtClean="0">
                <a:solidFill>
                  <a:srgbClr val="FF0000"/>
                </a:solidFill>
              </a:rPr>
              <a:t>A Case Analysis</a:t>
            </a:r>
          </a:p>
          <a:p>
            <a:pPr marL="514350" indent="-514350">
              <a:buFont typeface="+mj-lt"/>
              <a:buAutoNum type="arabicPeriod"/>
            </a:pPr>
            <a:r>
              <a:rPr lang="en-US" altLang="zh-CN" dirty="0" smtClean="0"/>
              <a:t>Design Pattern: </a:t>
            </a:r>
            <a:r>
              <a:rPr lang="en-US" altLang="zh-CN" u="sng" dirty="0" smtClean="0"/>
              <a:t>The Factory Method Pattern</a:t>
            </a:r>
          </a:p>
          <a:p>
            <a:pPr marL="514350" indent="-514350">
              <a:buFont typeface="+mj-lt"/>
              <a:buAutoNum type="arabicPeriod"/>
            </a:pPr>
            <a:r>
              <a:rPr lang="en-US" altLang="zh-CN" dirty="0" smtClean="0"/>
              <a:t>In-class practice</a:t>
            </a:r>
          </a:p>
          <a:p>
            <a:pPr marL="514350" indent="-514350">
              <a:buFont typeface="+mj-lt"/>
              <a:buAutoNum type="arabicPeriod"/>
            </a:pPr>
            <a:r>
              <a:rPr lang="en-US" altLang="zh-CN" dirty="0" smtClean="0"/>
              <a:t>An experiment in class</a:t>
            </a:r>
          </a:p>
          <a:p>
            <a:pPr marL="514350" indent="-514350">
              <a:buFont typeface="+mj-lt"/>
              <a:buAutoNum type="arabicPeriod"/>
            </a:pPr>
            <a:r>
              <a:rPr lang="en-US" altLang="zh-CN" dirty="0" smtClean="0"/>
              <a:t>Practices of design pattern as homework</a:t>
            </a:r>
            <a:endParaRPr lang="zh-CN" altLang="en-US" dirty="0"/>
          </a:p>
        </p:txBody>
      </p:sp>
      <p:sp>
        <p:nvSpPr>
          <p:cNvPr id="4" name="TextBox 3"/>
          <p:cNvSpPr txBox="1"/>
          <p:nvPr/>
        </p:nvSpPr>
        <p:spPr>
          <a:xfrm>
            <a:off x="2984259" y="6429396"/>
            <a:ext cx="5516831" cy="338554"/>
          </a:xfrm>
          <a:prstGeom prst="rect">
            <a:avLst/>
          </a:prstGeom>
          <a:noFill/>
        </p:spPr>
        <p:txBody>
          <a:bodyPr wrap="none" rtlCol="0">
            <a:spAutoFit/>
          </a:bodyPr>
          <a:lstStyle/>
          <a:p>
            <a:r>
              <a:rPr lang="en-US" altLang="zh-CN" sz="1600" dirty="0" smtClean="0"/>
              <a:t>Dalian </a:t>
            </a:r>
            <a:r>
              <a:rPr lang="en-US" altLang="zh-CN" sz="1600" dirty="0" err="1" smtClean="0"/>
              <a:t>Neusoft</a:t>
            </a:r>
            <a:r>
              <a:rPr lang="en-US" altLang="zh-CN" sz="1600" dirty="0" smtClean="0"/>
              <a:t> University of Information  © Copyright</a:t>
            </a:r>
            <a:endParaRPr lang="zh-CN" altLang="en-US" sz="1600" dirty="0"/>
          </a:p>
        </p:txBody>
      </p:sp>
      <p:pic>
        <p:nvPicPr>
          <p:cNvPr id="5" name="Picture 2" descr="http://img0w.pconline.com.cn/pconline/1111/01/spcgroup/width_640,qua_30/2572618_imagesCAW0THLT.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7224" y="6432965"/>
            <a:ext cx="1571636" cy="353621"/>
          </a:xfrm>
          <a:prstGeom prst="rect">
            <a:avLst/>
          </a:prstGeom>
          <a:noFill/>
        </p:spPr>
      </p:pic>
    </p:spTree>
    <p:extLst>
      <p:ext uri="{BB962C8B-B14F-4D97-AF65-F5344CB8AC3E}">
        <p14:creationId xmlns:p14="http://schemas.microsoft.com/office/powerpoint/2010/main" val="1433656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eaLnBrk="1" hangingPunct="1"/>
            <a:r>
              <a:rPr lang="en-US" altLang="zh-CN" dirty="0" smtClean="0">
                <a:ea typeface="宋体" charset="-122"/>
              </a:rPr>
              <a:t>Code study:</a:t>
            </a:r>
            <a:r>
              <a:rPr lang="zh-CN" altLang="en-US" dirty="0" smtClean="0">
                <a:ea typeface="宋体" charset="-122"/>
              </a:rPr>
              <a:t> </a:t>
            </a:r>
            <a:r>
              <a:rPr lang="en-US" altLang="zh-CN" dirty="0" smtClean="0">
                <a:ea typeface="宋体" charset="-122"/>
              </a:rPr>
              <a:t>Calling the constructor</a:t>
            </a:r>
          </a:p>
        </p:txBody>
      </p:sp>
      <p:sp>
        <p:nvSpPr>
          <p:cNvPr id="10243" name="Rectangle 3"/>
          <p:cNvSpPr>
            <a:spLocks noGrp="1" noChangeArrowheads="1"/>
          </p:cNvSpPr>
          <p:nvPr>
            <p:ph type="body" idx="1"/>
          </p:nvPr>
        </p:nvSpPr>
        <p:spPr>
          <a:xfrm>
            <a:off x="762000" y="1905000"/>
            <a:ext cx="5638800" cy="4038600"/>
          </a:xfrm>
          <a:ln>
            <a:solidFill>
              <a:schemeClr val="tx1"/>
            </a:solidFill>
            <a:miter lim="800000"/>
            <a:headEnd/>
            <a:tailEnd/>
          </a:ln>
        </p:spPr>
        <p:txBody>
          <a:bodyPr>
            <a:normAutofit/>
          </a:bodyPr>
          <a:lstStyle/>
          <a:p>
            <a:pPr eaLnBrk="1" hangingPunct="1">
              <a:lnSpc>
                <a:spcPct val="90000"/>
              </a:lnSpc>
              <a:buFont typeface="Wingdings" pitchFamily="2" charset="2"/>
              <a:buNone/>
            </a:pPr>
            <a:r>
              <a:rPr lang="en-US" altLang="zh-CN" sz="2700" dirty="0" smtClean="0">
                <a:latin typeface="Courier New" pitchFamily="49" charset="0"/>
                <a:ea typeface="宋体" charset="-122"/>
              </a:rPr>
              <a:t>Duck duck;</a:t>
            </a:r>
          </a:p>
          <a:p>
            <a:pPr eaLnBrk="1" hangingPunct="1">
              <a:lnSpc>
                <a:spcPct val="90000"/>
              </a:lnSpc>
              <a:buFont typeface="Wingdings" pitchFamily="2" charset="2"/>
              <a:buNone/>
            </a:pPr>
            <a:r>
              <a:rPr lang="en-US" altLang="zh-CN" sz="2700" dirty="0" smtClean="0">
                <a:latin typeface="Courier New" pitchFamily="49" charset="0"/>
                <a:ea typeface="宋体" charset="-122"/>
              </a:rPr>
              <a:t>if (picnic) {</a:t>
            </a:r>
          </a:p>
          <a:p>
            <a:pPr eaLnBrk="1" hangingPunct="1">
              <a:lnSpc>
                <a:spcPct val="90000"/>
              </a:lnSpc>
              <a:buFont typeface="Wingdings" pitchFamily="2" charset="2"/>
              <a:buNone/>
            </a:pPr>
            <a:r>
              <a:rPr lang="en-US" altLang="zh-CN" sz="2700" dirty="0" smtClean="0">
                <a:latin typeface="Courier New" pitchFamily="49" charset="0"/>
                <a:ea typeface="宋体" charset="-122"/>
              </a:rPr>
              <a:t>	duck = new </a:t>
            </a:r>
            <a:r>
              <a:rPr lang="en-US" altLang="zh-CN" sz="2700" dirty="0" err="1" smtClean="0">
                <a:latin typeface="Courier New" pitchFamily="49" charset="0"/>
                <a:ea typeface="宋体" charset="-122"/>
              </a:rPr>
              <a:t>MallardDuck</a:t>
            </a:r>
            <a:r>
              <a:rPr lang="en-US" altLang="zh-CN" sz="2700" dirty="0" smtClean="0">
                <a:latin typeface="Courier New" pitchFamily="49" charset="0"/>
                <a:ea typeface="宋体" charset="-122"/>
              </a:rPr>
              <a:t>();</a:t>
            </a:r>
          </a:p>
          <a:p>
            <a:pPr eaLnBrk="1" hangingPunct="1">
              <a:lnSpc>
                <a:spcPct val="90000"/>
              </a:lnSpc>
              <a:buFont typeface="Wingdings" pitchFamily="2" charset="2"/>
              <a:buNone/>
            </a:pPr>
            <a:r>
              <a:rPr lang="en-US" altLang="zh-CN" sz="2700" dirty="0" smtClean="0">
                <a:latin typeface="Courier New" pitchFamily="49" charset="0"/>
                <a:ea typeface="宋体" charset="-122"/>
              </a:rPr>
              <a:t>} else if (hunting) {</a:t>
            </a:r>
          </a:p>
          <a:p>
            <a:pPr eaLnBrk="1" hangingPunct="1">
              <a:lnSpc>
                <a:spcPct val="90000"/>
              </a:lnSpc>
              <a:buFont typeface="Wingdings" pitchFamily="2" charset="2"/>
              <a:buNone/>
            </a:pPr>
            <a:r>
              <a:rPr lang="en-US" altLang="zh-CN" sz="2700" dirty="0" smtClean="0">
                <a:latin typeface="Courier New" pitchFamily="49" charset="0"/>
                <a:ea typeface="宋体" charset="-122"/>
              </a:rPr>
              <a:t>	duck = new </a:t>
            </a:r>
            <a:r>
              <a:rPr lang="en-US" altLang="zh-CN" sz="2700" dirty="0" err="1" smtClean="0">
                <a:latin typeface="Courier New" pitchFamily="49" charset="0"/>
                <a:ea typeface="宋体" charset="-122"/>
              </a:rPr>
              <a:t>DecoyDuck</a:t>
            </a:r>
            <a:r>
              <a:rPr lang="en-US" altLang="zh-CN" sz="2700" dirty="0" smtClean="0">
                <a:latin typeface="Courier New" pitchFamily="49" charset="0"/>
                <a:ea typeface="宋体" charset="-122"/>
              </a:rPr>
              <a:t>();</a:t>
            </a:r>
          </a:p>
          <a:p>
            <a:pPr eaLnBrk="1" hangingPunct="1">
              <a:lnSpc>
                <a:spcPct val="90000"/>
              </a:lnSpc>
              <a:buFont typeface="Wingdings" pitchFamily="2" charset="2"/>
              <a:buNone/>
            </a:pPr>
            <a:r>
              <a:rPr lang="en-US" altLang="zh-CN" sz="2700" dirty="0" smtClean="0">
                <a:latin typeface="Courier New" pitchFamily="49" charset="0"/>
                <a:ea typeface="宋体" charset="-122"/>
              </a:rPr>
              <a:t>} else if (</a:t>
            </a:r>
            <a:r>
              <a:rPr lang="en-US" altLang="zh-CN" sz="2700" dirty="0" err="1" smtClean="0">
                <a:latin typeface="Courier New" pitchFamily="49" charset="0"/>
                <a:ea typeface="宋体" charset="-122"/>
              </a:rPr>
              <a:t>inBathTub</a:t>
            </a:r>
            <a:r>
              <a:rPr lang="en-US" altLang="zh-CN" sz="2700" dirty="0" smtClean="0">
                <a:latin typeface="Courier New" pitchFamily="49" charset="0"/>
                <a:ea typeface="宋体" charset="-122"/>
              </a:rPr>
              <a:t>) {</a:t>
            </a:r>
          </a:p>
          <a:p>
            <a:pPr eaLnBrk="1" hangingPunct="1">
              <a:lnSpc>
                <a:spcPct val="90000"/>
              </a:lnSpc>
              <a:buFont typeface="Wingdings" pitchFamily="2" charset="2"/>
              <a:buNone/>
            </a:pPr>
            <a:r>
              <a:rPr lang="en-US" altLang="zh-CN" sz="2700" dirty="0" smtClean="0">
                <a:latin typeface="Courier New" pitchFamily="49" charset="0"/>
                <a:ea typeface="宋体" charset="-122"/>
              </a:rPr>
              <a:t>	duck = new </a:t>
            </a:r>
            <a:r>
              <a:rPr lang="en-US" altLang="zh-CN" sz="2700" dirty="0" err="1" smtClean="0">
                <a:latin typeface="Courier New" pitchFamily="49" charset="0"/>
                <a:ea typeface="宋体" charset="-122"/>
              </a:rPr>
              <a:t>RubberDuck</a:t>
            </a:r>
            <a:r>
              <a:rPr lang="en-US" altLang="zh-CN" sz="2700" dirty="0" smtClean="0">
                <a:latin typeface="Courier New" pitchFamily="49" charset="0"/>
                <a:ea typeface="宋体" charset="-122"/>
              </a:rPr>
              <a:t>();</a:t>
            </a:r>
          </a:p>
          <a:p>
            <a:pPr eaLnBrk="1" hangingPunct="1">
              <a:lnSpc>
                <a:spcPct val="90000"/>
              </a:lnSpc>
              <a:buFont typeface="Wingdings" pitchFamily="2" charset="2"/>
              <a:buNone/>
            </a:pPr>
            <a:r>
              <a:rPr lang="en-US" altLang="zh-CN" sz="2700" dirty="0" smtClean="0">
                <a:latin typeface="Courier New" pitchFamily="49" charset="0"/>
                <a:ea typeface="宋体" charset="-122"/>
              </a:rPr>
              <a:t>} </a:t>
            </a:r>
          </a:p>
        </p:txBody>
      </p:sp>
      <p:sp>
        <p:nvSpPr>
          <p:cNvPr id="10244" name="Text Box 4"/>
          <p:cNvSpPr txBox="1">
            <a:spLocks noChangeArrowheads="1"/>
          </p:cNvSpPr>
          <p:nvPr/>
        </p:nvSpPr>
        <p:spPr bwMode="auto">
          <a:xfrm>
            <a:off x="6629400" y="3505200"/>
            <a:ext cx="214947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z="2400" b="1">
                <a:latin typeface="Bradley Hand ITC" pitchFamily="66" charset="0"/>
                <a:ea typeface="宋体" charset="-122"/>
              </a:rPr>
              <a:t>This type of code will often lead to problems when new types have to be added.</a:t>
            </a:r>
          </a:p>
        </p:txBody>
      </p:sp>
    </p:spTree>
    <p:extLst>
      <p:ext uri="{BB962C8B-B14F-4D97-AF65-F5344CB8AC3E}">
        <p14:creationId xmlns:p14="http://schemas.microsoft.com/office/powerpoint/2010/main" val="1288584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AA3E266-AFFC-4B3D-A4A8-9A1A98000453}" type="datetime3">
              <a:rPr lang="zh-CN" altLang="en-US" smtClean="0"/>
              <a:pPr/>
              <a:t>2018年11月12日星期一</a:t>
            </a:fld>
            <a:endParaRPr lang="en-US" altLang="zh-CN" smtClean="0"/>
          </a:p>
        </p:txBody>
      </p:sp>
      <p:sp>
        <p:nvSpPr>
          <p:cNvPr id="11267"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11268"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A341086-F1F3-485C-9C03-07794A01FFBA}" type="slidenum">
              <a:rPr lang="en-US" altLang="zh-CN" smtClean="0">
                <a:ea typeface="宋体" charset="-122"/>
              </a:rPr>
              <a:pPr/>
              <a:t>8</a:t>
            </a:fld>
            <a:endParaRPr lang="en-US" altLang="zh-CN" smtClean="0">
              <a:ea typeface="宋体" charset="-122"/>
            </a:endParaRPr>
          </a:p>
        </p:txBody>
      </p:sp>
      <p:sp>
        <p:nvSpPr>
          <p:cNvPr id="11269" name="Rectangle 2"/>
          <p:cNvSpPr>
            <a:spLocks noGrp="1" noChangeArrowheads="1"/>
          </p:cNvSpPr>
          <p:nvPr>
            <p:ph type="title"/>
          </p:nvPr>
        </p:nvSpPr>
        <p:spPr/>
        <p:txBody>
          <a:bodyPr/>
          <a:lstStyle/>
          <a:p>
            <a:pPr marL="723900" indent="-723900"/>
            <a:r>
              <a:rPr lang="en-US" altLang="zh-CN" smtClean="0">
                <a:latin typeface="Comic Sans MS" pitchFamily="66" charset="0"/>
                <a:ea typeface="宋体" charset="-122"/>
              </a:rPr>
              <a:t>Example: A pizza store…</a:t>
            </a:r>
          </a:p>
        </p:txBody>
      </p:sp>
      <p:pic>
        <p:nvPicPr>
          <p:cNvPr id="11270" name="Picture 57" descr="Pizza_1005">
            <a:hlinkClick r:id="rId2"/>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7800" y="1828800"/>
            <a:ext cx="5867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18561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C49122B-4FBA-4DFA-97A0-6A5D44D9B04F}" type="datetime3">
              <a:rPr lang="zh-CN" altLang="en-US" smtClean="0"/>
              <a:pPr/>
              <a:t>2018年11月12日星期一</a:t>
            </a:fld>
            <a:endParaRPr lang="en-US" altLang="zh-CN" smtClean="0"/>
          </a:p>
        </p:txBody>
      </p:sp>
      <p:sp>
        <p:nvSpPr>
          <p:cNvPr id="12291" name="页脚占位符 4"/>
          <p:cNvSpPr>
            <a:spLocks noGrp="1"/>
          </p:cNvSpPr>
          <p:nvPr>
            <p:ph type="ftr"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zh-CN" smtClean="0"/>
              <a:t>Neusoft Computer Science and Technology Department copy right</a:t>
            </a:r>
          </a:p>
        </p:txBody>
      </p:sp>
      <p:sp>
        <p:nvSpPr>
          <p:cNvPr id="12292" name="灯片编号占位符 5"/>
          <p:cNvSpPr>
            <a:spLocks noGrp="1"/>
          </p:cNvSpPr>
          <p:nvPr>
            <p:ph type="sldNum" sz="quarter" idx="12"/>
          </p:nvPr>
        </p:nvSpPr>
        <p:spPr>
          <a:noFill/>
        </p:spPr>
        <p:txBody>
          <a:bodyPr>
            <a:normAutofit fontScale="85000" lnSpcReduction="20000"/>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0AE0757-CB09-448F-814B-76F6DF48C78A}" type="slidenum">
              <a:rPr lang="en-US" altLang="zh-CN" smtClean="0">
                <a:ea typeface="宋体" charset="-122"/>
              </a:rPr>
              <a:pPr/>
              <a:t>9</a:t>
            </a:fld>
            <a:endParaRPr lang="en-US" altLang="zh-CN" smtClean="0">
              <a:ea typeface="宋体" charset="-122"/>
            </a:endParaRPr>
          </a:p>
        </p:txBody>
      </p:sp>
      <p:sp>
        <p:nvSpPr>
          <p:cNvPr id="12293" name="Rectangle 2"/>
          <p:cNvSpPr>
            <a:spLocks noGrp="1" noChangeArrowheads="1"/>
          </p:cNvSpPr>
          <p:nvPr>
            <p:ph type="title"/>
          </p:nvPr>
        </p:nvSpPr>
        <p:spPr/>
        <p:txBody>
          <a:bodyPr/>
          <a:lstStyle/>
          <a:p>
            <a:r>
              <a:rPr lang="en-US" altLang="zh-CN" smtClean="0">
                <a:latin typeface="Comic Sans MS" pitchFamily="66" charset="0"/>
                <a:ea typeface="宋体" charset="-122"/>
              </a:rPr>
              <a:t>Our job is:</a:t>
            </a:r>
          </a:p>
        </p:txBody>
      </p:sp>
      <p:sp>
        <p:nvSpPr>
          <p:cNvPr id="12294" name="Rectangle 3"/>
          <p:cNvSpPr>
            <a:spLocks noGrp="1" noChangeArrowheads="1"/>
          </p:cNvSpPr>
          <p:nvPr>
            <p:ph type="body" idx="1"/>
          </p:nvPr>
        </p:nvSpPr>
        <p:spPr>
          <a:xfrm>
            <a:off x="762000" y="1752600"/>
            <a:ext cx="7696200" cy="4038600"/>
          </a:xfrm>
        </p:spPr>
        <p:txBody>
          <a:bodyPr/>
          <a:lstStyle/>
          <a:p>
            <a:r>
              <a:rPr lang="en-US" altLang="zh-CN" dirty="0" smtClean="0">
                <a:latin typeface="Comic Sans MS" pitchFamily="66" charset="0"/>
                <a:ea typeface="宋体" charset="-122"/>
              </a:rPr>
              <a:t>To design a pizza Store, which could create different types</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of</a:t>
            </a:r>
            <a:r>
              <a:rPr lang="zh-CN" altLang="en-US" dirty="0" smtClean="0">
                <a:latin typeface="Comic Sans MS" pitchFamily="66" charset="0"/>
                <a:ea typeface="宋体" charset="-122"/>
              </a:rPr>
              <a:t> </a:t>
            </a:r>
            <a:r>
              <a:rPr lang="en-US" altLang="zh-CN" dirty="0" smtClean="0">
                <a:latin typeface="Comic Sans MS" pitchFamily="66" charset="0"/>
                <a:ea typeface="宋体" charset="-122"/>
              </a:rPr>
              <a:t>pizzas.</a:t>
            </a:r>
          </a:p>
        </p:txBody>
      </p:sp>
      <p:pic>
        <p:nvPicPr>
          <p:cNvPr id="12295" name="Picture 6" descr="img313624_min">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1200" y="2805113"/>
            <a:ext cx="48768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12364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639</TotalTime>
  <Words>1279</Words>
  <Application>Microsoft Office PowerPoint</Application>
  <PresentationFormat>全屏显示(4:3)</PresentationFormat>
  <Paragraphs>330</Paragraphs>
  <Slides>51</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华文仿宋</vt:lpstr>
      <vt:lpstr>宋体</vt:lpstr>
      <vt:lpstr>Arial</vt:lpstr>
      <vt:lpstr>Bradley Hand ITC</vt:lpstr>
      <vt:lpstr>Calibri</vt:lpstr>
      <vt:lpstr>Comic Sans MS</vt:lpstr>
      <vt:lpstr>Courier New</vt:lpstr>
      <vt:lpstr>Tw Cen MT</vt:lpstr>
      <vt:lpstr>Verdana</vt:lpstr>
      <vt:lpstr>Wingdings</vt:lpstr>
      <vt:lpstr>Wingdings 2</vt:lpstr>
      <vt:lpstr>中性</vt:lpstr>
      <vt:lpstr>OOSA&amp;D(2018)</vt:lpstr>
      <vt:lpstr>Review:The Decorator Pattern</vt:lpstr>
      <vt:lpstr>Reviw: Design Principle</vt:lpstr>
      <vt:lpstr>Glossary</vt:lpstr>
      <vt:lpstr>Agenda</vt:lpstr>
      <vt:lpstr>Agenda</vt:lpstr>
      <vt:lpstr>Code study: Calling the constructor</vt:lpstr>
      <vt:lpstr>Example: A pizza store…</vt:lpstr>
      <vt:lpstr>Our job is:</vt:lpstr>
      <vt:lpstr>Another example in similar vein</vt:lpstr>
      <vt:lpstr>Identifying the aspects that vary</vt:lpstr>
      <vt:lpstr>Another example in similar vein</vt:lpstr>
      <vt:lpstr>Encapsulating object creation</vt:lpstr>
      <vt:lpstr>Building a simple pizza factory</vt:lpstr>
      <vt:lpstr>Reworking the PizzaStore Class</vt:lpstr>
      <vt:lpstr>Simple Factory Defined</vt:lpstr>
      <vt:lpstr>Complete example for Simple Factory</vt:lpstr>
      <vt:lpstr>Franchising the pizza store</vt:lpstr>
      <vt:lpstr>Franchising the pizza store</vt:lpstr>
      <vt:lpstr>Creating multiple instances</vt:lpstr>
      <vt:lpstr>Abstract method – a framework for the pizza store</vt:lpstr>
      <vt:lpstr>A framework for the pizza store</vt:lpstr>
      <vt:lpstr>Declaring a factory method</vt:lpstr>
      <vt:lpstr>Allowing the subclasses to decide</vt:lpstr>
      <vt:lpstr>Factory Method Pattern</vt:lpstr>
      <vt:lpstr>Class diagram: Factory Method</vt:lpstr>
      <vt:lpstr>Agenda</vt:lpstr>
      <vt:lpstr>The Factory Method Pattern</vt:lpstr>
      <vt:lpstr>The Factory Method Pattern</vt:lpstr>
      <vt:lpstr>The Factory Method Pattern</vt:lpstr>
      <vt:lpstr>The Dependency Inversion Principle</vt:lpstr>
      <vt:lpstr>The Dependency Inversion Principle</vt:lpstr>
      <vt:lpstr>How to ensure the consistancy in the ingredients?</vt:lpstr>
      <vt:lpstr>How to ensure the consistency in the ingredients?</vt:lpstr>
      <vt:lpstr>Building the ingredient factories</vt:lpstr>
      <vt:lpstr>Building the New York ingredient factory</vt:lpstr>
      <vt:lpstr>Reworking the pizzas</vt:lpstr>
      <vt:lpstr>Reworking the pizzas</vt:lpstr>
      <vt:lpstr>Revisiting our pizza stores</vt:lpstr>
      <vt:lpstr>Abstract Factory pattern</vt:lpstr>
      <vt:lpstr>Abstract Factory pattern</vt:lpstr>
      <vt:lpstr>Summary so far..(P162)</vt:lpstr>
      <vt:lpstr>Checkpoints</vt:lpstr>
      <vt:lpstr>In-class practice</vt:lpstr>
      <vt:lpstr>3. An Application for example</vt:lpstr>
      <vt:lpstr>3. An Application for example</vt:lpstr>
      <vt:lpstr>3. An Application for example</vt:lpstr>
      <vt:lpstr>3. An Application for example</vt:lpstr>
      <vt:lpstr>3. An Application for example</vt:lpstr>
      <vt:lpstr>4.An experiment</vt:lpstr>
      <vt:lpstr>5.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OOSA&amp;D(2017)</dc:title>
  <dc:creator>Runner</dc:creator>
  <cp:lastModifiedBy>Ren Zheng</cp:lastModifiedBy>
  <cp:revision>69</cp:revision>
  <dcterms:created xsi:type="dcterms:W3CDTF">2017-06-05T05:28:12Z</dcterms:created>
  <dcterms:modified xsi:type="dcterms:W3CDTF">2018-11-11T23:45:50Z</dcterms:modified>
</cp:coreProperties>
</file>